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5143500" cx="9144000"/>
  <p:notesSz cx="6858000" cy="9144000"/>
  <p:embeddedFontLst>
    <p:embeddedFont>
      <p:font typeface="Roboto"/>
      <p:regular r:id="rId64"/>
      <p:bold r:id="rId65"/>
      <p:italic r:id="rId66"/>
      <p:boldItalic r:id="rId67"/>
    </p:embeddedFont>
    <p:embeddedFont>
      <p:font typeface="Syncopate"/>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Roboto-regular.fntdata"/><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Roboto-italic.fntdata"/><Relationship Id="rId21" Type="http://schemas.openxmlformats.org/officeDocument/2006/relationships/slide" Target="slides/slide17.xml"/><Relationship Id="rId65" Type="http://schemas.openxmlformats.org/officeDocument/2006/relationships/font" Target="fonts/Roboto-bold.fntdata"/><Relationship Id="rId24" Type="http://schemas.openxmlformats.org/officeDocument/2006/relationships/slide" Target="slides/slide20.xml"/><Relationship Id="rId68" Type="http://schemas.openxmlformats.org/officeDocument/2006/relationships/font" Target="fonts/Syncopate-regular.fntdata"/><Relationship Id="rId23" Type="http://schemas.openxmlformats.org/officeDocument/2006/relationships/slide" Target="slides/slide19.xml"/><Relationship Id="rId67" Type="http://schemas.openxmlformats.org/officeDocument/2006/relationships/font" Target="fonts/Roboto-bold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Syncopate-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Guide/HTML/Introduction" TargetMode="External"/><Relationship Id="rId3" Type="http://schemas.openxmlformats.org/officeDocument/2006/relationships/hyperlink" Target="https://developer.mozilla.org/en/docs/Web/HTML/Elemen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artesian_coordinate_system"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artesian_coordinate_system"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5js.org/" TargetMode="External"/><Relationship Id="rId3" Type="http://schemas.openxmlformats.org/officeDocument/2006/relationships/hyperlink" Target="http://p5js.org/get-started/"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a:lnSpc>
                <a:spcPct val="150000"/>
              </a:lnSpc>
              <a:spcBef>
                <a:spcPts val="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Programming Basics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Statements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Control Structures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expressions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functions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methods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objects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variables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JavaScript syntax and best practices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Document Object Model (DOM)</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Object oriented coding</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Interactivity with events, keyboard and mouse input</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APIs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HTML5</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Canvas and graphics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Multimedia elements</a:t>
            </a:r>
          </a:p>
          <a:p>
            <a:pPr indent="-304800" lvl="0" marL="457200">
              <a:lnSpc>
                <a:spcPct val="150000"/>
              </a:lnSpc>
              <a:spcBef>
                <a:spcPts val="300"/>
              </a:spcBef>
              <a:spcAft>
                <a:spcPts val="1200"/>
              </a:spcAft>
              <a:buClr>
                <a:srgbClr val="333333"/>
              </a:buClr>
              <a:buSzPct val="100000"/>
              <a:buFont typeface="Roboto"/>
            </a:pPr>
            <a:r>
              <a:rPr lang="en" sz="1200">
                <a:solidFill>
                  <a:srgbClr val="333333"/>
                </a:solidFill>
                <a:highlight>
                  <a:srgbClr val="FFFFFF"/>
                </a:highlight>
                <a:latin typeface="Roboto"/>
                <a:ea typeface="Roboto"/>
                <a:cs typeface="Roboto"/>
                <a:sym typeface="Roboto"/>
              </a:rPr>
              <a:t>Web Applications</a:t>
            </a:r>
          </a:p>
          <a:p>
            <a:pPr lvl="0" rtl="0">
              <a:lnSpc>
                <a:spcPct val="150000"/>
              </a:lnSpc>
              <a:spcBef>
                <a:spcPts val="0"/>
              </a:spcBef>
              <a:spcAft>
                <a:spcPts val="12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50000"/>
              </a:lnSpc>
              <a:spcBef>
                <a:spcPts val="0"/>
              </a:spcBef>
              <a:spcAft>
                <a:spcPts val="120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solidFill>
                  <a:srgbClr val="222222"/>
                </a:solidFill>
                <a:highlight>
                  <a:srgbClr val="FFFFFF"/>
                </a:highlight>
              </a:rPr>
              <a:t>is a markup language used for structuring and presenting content on the World Wide Web. It is the fifth and current version of the </a:t>
            </a:r>
            <a:r>
              <a:rPr b="1" lang="en" sz="1200">
                <a:solidFill>
                  <a:srgbClr val="222222"/>
                </a:solidFill>
                <a:highlight>
                  <a:srgbClr val="FFFFFF"/>
                </a:highlight>
              </a:rPr>
              <a:t>HTML</a:t>
            </a:r>
            <a:r>
              <a:rPr lang="en" sz="1200">
                <a:solidFill>
                  <a:srgbClr val="222222"/>
                </a:solidFill>
                <a:highlight>
                  <a:srgbClr val="FFFFFF"/>
                </a:highlight>
              </a:rPr>
              <a:t> standard.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hyper text markup language</a:t>
            </a:r>
          </a:p>
          <a:p>
            <a:pPr lvl="0">
              <a:spcBef>
                <a:spcPts val="0"/>
              </a:spcBef>
              <a:buNone/>
            </a:pPr>
            <a:r>
              <a:rPr lang="en"/>
              <a:t> A markup language is a system for annotating a document in a way that is syn-tactically distinguishable from the text.The idea and terminology evolved from the "marking up" of paper manuscripts, i.e., the revision instructions by editors, traditionally written with a blue pencil on authors' manuscripts.</a:t>
            </a:r>
          </a:p>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63636"/>
              </a:lnSpc>
              <a:spcBef>
                <a:spcPts val="0"/>
              </a:spcBef>
              <a:buNone/>
            </a:pPr>
            <a:r>
              <a:rPr lang="en">
                <a:latin typeface="Times New Roman"/>
                <a:ea typeface="Times New Roman"/>
                <a:cs typeface="Times New Roman"/>
                <a:sym typeface="Times New Roman"/>
              </a:rPr>
              <a:t>HTML can be broken down into these four components.</a:t>
            </a:r>
          </a:p>
          <a:p>
            <a:pPr lvl="0">
              <a:lnSpc>
                <a:spcPct val="163636"/>
              </a:lnSpc>
              <a:spcBef>
                <a:spcPts val="0"/>
              </a:spcBef>
              <a:buNone/>
            </a:pPr>
            <a:r>
              <a:rPr lang="en">
                <a:latin typeface="Times New Roman"/>
                <a:ea typeface="Times New Roman"/>
                <a:cs typeface="Times New Roman"/>
                <a:sym typeface="Times New Roman"/>
              </a:rPr>
              <a:t>Elements are the basic structure of an HTML document.</a:t>
            </a:r>
          </a:p>
          <a:p>
            <a:pPr lvl="0">
              <a:lnSpc>
                <a:spcPct val="163636"/>
              </a:lnSpc>
              <a:spcBef>
                <a:spcPts val="0"/>
              </a:spcBef>
              <a:buNone/>
            </a:pPr>
            <a:r>
              <a:rPr lang="en">
                <a:latin typeface="Times New Roman"/>
                <a:ea typeface="Times New Roman"/>
                <a:cs typeface="Times New Roman"/>
                <a:sym typeface="Times New Roman"/>
              </a:rPr>
              <a:t>Like other markup languages, HTML uses brackets like this: </a:t>
            </a:r>
            <a:r>
              <a:rPr lang="en" sz="1200">
                <a:solidFill>
                  <a:srgbClr val="00008B"/>
                </a:solidFill>
                <a:latin typeface="Times New Roman"/>
                <a:ea typeface="Times New Roman"/>
                <a:cs typeface="Times New Roman"/>
                <a:sym typeface="Times New Roman"/>
              </a:rPr>
              <a:t>&lt; &gt;</a:t>
            </a:r>
            <a:r>
              <a:rPr lang="en">
                <a:latin typeface="Times New Roman"/>
                <a:ea typeface="Times New Roman"/>
                <a:cs typeface="Times New Roman"/>
                <a:sym typeface="Times New Roman"/>
              </a:rPr>
              <a:t> to divide content and tags. Tags tell the browser what to do with the content. Some elements have an open tag and closing tag.</a:t>
            </a:r>
          </a:p>
          <a:p>
            <a:pPr lvl="0">
              <a:lnSpc>
                <a:spcPct val="163636"/>
              </a:lnSpc>
              <a:spcBef>
                <a:spcPts val="0"/>
              </a:spcBef>
              <a:buNone/>
            </a:pPr>
            <a:r>
              <a:rPr lang="en">
                <a:latin typeface="Times New Roman"/>
                <a:ea typeface="Times New Roman"/>
                <a:cs typeface="Times New Roman"/>
                <a:sym typeface="Times New Roman"/>
              </a:rPr>
              <a:t>The content always goes in between the tag. This can include text, other forms of media and other HTML elements.</a:t>
            </a:r>
          </a:p>
          <a:p>
            <a:pPr lvl="0">
              <a:lnSpc>
                <a:spcPct val="163636"/>
              </a:lnSpc>
              <a:spcBef>
                <a:spcPts val="0"/>
              </a:spcBef>
              <a:buNone/>
            </a:pPr>
            <a:r>
              <a:rPr lang="en">
                <a:latin typeface="Times New Roman"/>
                <a:ea typeface="Times New Roman"/>
                <a:cs typeface="Times New Roman"/>
                <a:sym typeface="Times New Roman"/>
              </a:rPr>
              <a:t>Inside of the tags we can also add attributes which add information or functionality to elements with a name and value pair.</a:t>
            </a:r>
          </a:p>
          <a:p>
            <a:pPr lvl="0">
              <a:lnSpc>
                <a:spcPct val="163636"/>
              </a:lnSpc>
              <a:spcBef>
                <a:spcPts val="0"/>
              </a:spcBef>
              <a:buNone/>
            </a:pPr>
            <a:r>
              <a:rPr lang="en">
                <a:latin typeface="Times New Roman"/>
                <a:ea typeface="Times New Roman"/>
                <a:cs typeface="Times New Roman"/>
                <a:sym typeface="Times New Roman"/>
              </a:rPr>
              <a:t>HTML elements are nested inside each other to create simple and complex structures. If an HTML tag is opened inside of another HTML tag, it must be closed before it's parent tag is closed.</a:t>
            </a: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For review </a:t>
            </a:r>
          </a:p>
          <a:p>
            <a:pPr lvl="0">
              <a:spcBef>
                <a:spcPts val="0"/>
              </a:spcBef>
              <a:buNone/>
            </a:pPr>
            <a:r>
              <a:rPr lang="en"/>
              <a:t>created an area where we put content</a:t>
            </a:r>
          </a:p>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400"/>
              <a:t>Add another tag known as body contains all of the content and structure that goes on the page.</a:t>
            </a:r>
          </a:p>
          <a:p>
            <a:pPr lvl="0" rtl="0">
              <a:spcBef>
                <a:spcPts val="0"/>
              </a:spcBef>
              <a:buNone/>
            </a:pPr>
            <a:r>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Add a h1 - title of the page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P tag for paragraph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&lt;img src “apple.jpg”&gt;</a:t>
            </a: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Ok great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63636"/>
              </a:lnSpc>
              <a:spcBef>
                <a:spcPts val="0"/>
              </a:spcBef>
              <a:buNone/>
            </a:pPr>
            <a:r>
              <a:t/>
            </a:r>
            <a:endParaRPr>
              <a:highlight>
                <a:srgbClr val="F0F8FF"/>
              </a:highlight>
              <a:latin typeface="Times New Roman"/>
              <a:ea typeface="Times New Roman"/>
              <a:cs typeface="Times New Roman"/>
              <a:sym typeface="Times New Roman"/>
            </a:endParaRPr>
          </a:p>
          <a:p>
            <a:pPr lvl="0" rtl="0">
              <a:lnSpc>
                <a:spcPct val="115000"/>
              </a:lnSpc>
              <a:spcBef>
                <a:spcPts val="0"/>
              </a:spcBef>
              <a:buNone/>
            </a:pPr>
            <a:r>
              <a:t/>
            </a:r>
            <a:endParaRPr>
              <a:highlight>
                <a:srgbClr val="F0F8FF"/>
              </a:highlight>
              <a:latin typeface="Times New Roman"/>
              <a:ea typeface="Times New Roman"/>
              <a:cs typeface="Times New Roman"/>
              <a:sym typeface="Times New Roman"/>
            </a:endParaRPr>
          </a:p>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63636"/>
              </a:lnSpc>
              <a:spcBef>
                <a:spcPts val="0"/>
              </a:spcBef>
              <a:buNone/>
            </a:pPr>
            <a:r>
              <a:rPr lang="en" u="sng">
                <a:solidFill>
                  <a:srgbClr val="0000FF"/>
                </a:solidFill>
                <a:highlight>
                  <a:srgbClr val="F0F8FF"/>
                </a:highlight>
                <a:hlinkClick r:id="rId2"/>
              </a:rPr>
              <a:t>MDN Intro to HTML</a:t>
            </a:r>
          </a:p>
          <a:p>
            <a:pPr lvl="0" rtl="0">
              <a:lnSpc>
                <a:spcPct val="163636"/>
              </a:lnSpc>
              <a:spcBef>
                <a:spcPts val="0"/>
              </a:spcBef>
              <a:buNone/>
            </a:pPr>
            <a:r>
              <a:rPr lang="en" u="sng">
                <a:solidFill>
                  <a:srgbClr val="0000FF"/>
                </a:solidFill>
                <a:highlight>
                  <a:srgbClr val="F0F8FF"/>
                </a:highlight>
                <a:hlinkClick r:id="rId3"/>
              </a:rPr>
              <a:t>MDN Element Reference</a:t>
            </a:r>
          </a:p>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63636"/>
              </a:lnSpc>
              <a:spcBef>
                <a:spcPts val="0"/>
              </a:spcBef>
              <a:buNone/>
            </a:pPr>
            <a:r>
              <a:rPr lang="en">
                <a:highlight>
                  <a:srgbClr val="F0F8FF"/>
                </a:highlight>
                <a:latin typeface="Times New Roman"/>
                <a:ea typeface="Times New Roman"/>
                <a:cs typeface="Times New Roman"/>
                <a:sym typeface="Times New Roman"/>
              </a:rPr>
              <a:t>CSS stands for Cascading Style Sheets. It was first proposed in 1994 to define visual styles for HTML pages on the World Wide Web but took time to gain acceptance, though eventually becoming standard.</a:t>
            </a:r>
          </a:p>
          <a:p>
            <a:pPr lvl="0">
              <a:lnSpc>
                <a:spcPct val="163636"/>
              </a:lnSpc>
              <a:spcBef>
                <a:spcPts val="0"/>
              </a:spcBef>
              <a:buNone/>
            </a:pPr>
            <a:r>
              <a:rPr lang="en">
                <a:highlight>
                  <a:srgbClr val="F0F8FF"/>
                </a:highlight>
                <a:latin typeface="Times New Roman"/>
                <a:ea typeface="Times New Roman"/>
                <a:cs typeface="Times New Roman"/>
                <a:sym typeface="Times New Roman"/>
              </a:rPr>
              <a:t>"Cascading" refers to the way the style are implemented, with external, internal and inline style rules being applied to pages in order.</a:t>
            </a:r>
          </a:p>
          <a:p>
            <a:pPr lvl="0">
              <a:lnSpc>
                <a:spcPct val="163636"/>
              </a:lnSpc>
              <a:spcBef>
                <a:spcPts val="0"/>
              </a:spcBef>
              <a:buNone/>
            </a:pPr>
            <a:r>
              <a:rPr lang="en">
                <a:highlight>
                  <a:srgbClr val="F0F8FF"/>
                </a:highlight>
                <a:latin typeface="Times New Roman"/>
                <a:ea typeface="Times New Roman"/>
                <a:cs typeface="Times New Roman"/>
                <a:sym typeface="Times New Roman"/>
              </a:rPr>
              <a:t>CSS uses </a:t>
            </a:r>
            <a:r>
              <a:rPr lang="en" sz="1200">
                <a:solidFill>
                  <a:srgbClr val="00008B"/>
                </a:solidFill>
                <a:highlight>
                  <a:srgbClr val="FFFFFF"/>
                </a:highlight>
                <a:latin typeface="Times New Roman"/>
                <a:ea typeface="Times New Roman"/>
                <a:cs typeface="Times New Roman"/>
                <a:sym typeface="Times New Roman"/>
              </a:rPr>
              <a:t>selectors</a:t>
            </a:r>
            <a:r>
              <a:rPr lang="en">
                <a:highlight>
                  <a:srgbClr val="F0F8FF"/>
                </a:highlight>
                <a:latin typeface="Times New Roman"/>
                <a:ea typeface="Times New Roman"/>
                <a:cs typeface="Times New Roman"/>
                <a:sym typeface="Times New Roman"/>
              </a:rPr>
              <a:t> to target elements and add visual styles. Any HTML element, such as </a:t>
            </a:r>
            <a:r>
              <a:rPr lang="en" sz="1200">
                <a:solidFill>
                  <a:srgbClr val="00008B"/>
                </a:solidFill>
                <a:highlight>
                  <a:srgbClr val="FFFFFF"/>
                </a:highlight>
                <a:latin typeface="Times New Roman"/>
                <a:ea typeface="Times New Roman"/>
                <a:cs typeface="Times New Roman"/>
                <a:sym typeface="Times New Roman"/>
              </a:rPr>
              <a:t>body</a:t>
            </a:r>
            <a:r>
              <a:rPr lang="en">
                <a:highlight>
                  <a:srgbClr val="F0F8FF"/>
                </a:highlight>
                <a:latin typeface="Times New Roman"/>
                <a:ea typeface="Times New Roman"/>
                <a:cs typeface="Times New Roman"/>
                <a:sym typeface="Times New Roman"/>
              </a:rPr>
              <a:t> or </a:t>
            </a:r>
            <a:r>
              <a:rPr lang="en" sz="1200">
                <a:solidFill>
                  <a:srgbClr val="00008B"/>
                </a:solidFill>
                <a:highlight>
                  <a:srgbClr val="FFFFFF"/>
                </a:highlight>
                <a:latin typeface="Times New Roman"/>
                <a:ea typeface="Times New Roman"/>
                <a:cs typeface="Times New Roman"/>
                <a:sym typeface="Times New Roman"/>
              </a:rPr>
              <a:t>p</a:t>
            </a:r>
            <a:r>
              <a:rPr lang="en">
                <a:highlight>
                  <a:srgbClr val="F0F8FF"/>
                </a:highlight>
                <a:latin typeface="Times New Roman"/>
                <a:ea typeface="Times New Roman"/>
                <a:cs typeface="Times New Roman"/>
                <a:sym typeface="Times New Roman"/>
              </a:rPr>
              <a:t> can be used as a CSS selector, although the default styles and behaviors of HTML elements vary. Every selector has one or multiple values that define a corresponding property.</a:t>
            </a:r>
          </a:p>
          <a:p>
            <a:pPr lvl="0">
              <a:lnSpc>
                <a:spcPct val="163636"/>
              </a:lnSpc>
              <a:spcBef>
                <a:spcPts val="0"/>
              </a:spcBef>
              <a:buNone/>
            </a:pPr>
            <a:r>
              <a:rPr lang="en">
                <a:highlight>
                  <a:srgbClr val="F0F8FF"/>
                </a:highlight>
                <a:latin typeface="Times New Roman"/>
                <a:ea typeface="Times New Roman"/>
                <a:cs typeface="Times New Roman"/>
                <a:sym typeface="Times New Roman"/>
              </a:rPr>
              <a:t>CSS defines rules for the colors, fonts, dimensions and positions of elements on a web page.</a:t>
            </a:r>
          </a:p>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63636"/>
              </a:lnSpc>
              <a:spcBef>
                <a:spcPts val="1100"/>
              </a:spcBef>
              <a:spcAft>
                <a:spcPts val="1100"/>
              </a:spcAft>
              <a:buNone/>
            </a:pPr>
            <a:r>
              <a:rPr lang="en" sz="1400"/>
              <a:t>Each CSS rule has a selector and a declaration. The selector indicates which HTML element(s) the rules apply to. The declaration defines how those elements should appear. Each declaration has a property (the aspect you want to control) and a value</a:t>
            </a:r>
            <a:r>
              <a:rPr lang="en" sz="1400"/>
              <a:t>. </a:t>
            </a:r>
          </a:p>
          <a:p>
            <a:pPr lvl="0">
              <a:lnSpc>
                <a:spcPct val="163636"/>
              </a:lnSpc>
              <a:spcBef>
                <a:spcPts val="1100"/>
              </a:spcBef>
              <a:spcAft>
                <a:spcPts val="1100"/>
              </a:spcAft>
              <a:buNone/>
            </a:pPr>
            <a:r>
              <a:rPr lang="en" sz="1400">
                <a:highlight>
                  <a:srgbClr val="F0F8FF"/>
                </a:highlight>
                <a:latin typeface="Times New Roman"/>
                <a:ea typeface="Times New Roman"/>
                <a:cs typeface="Times New Roman"/>
                <a:sym typeface="Times New Roman"/>
              </a:rPr>
              <a:t>There are three ways to include CSS styles in an HTML document.</a:t>
            </a:r>
          </a:p>
          <a:p>
            <a:pPr lvl="0">
              <a:spcBef>
                <a:spcPts val="0"/>
              </a:spcBef>
              <a:buNone/>
            </a:pPr>
            <a:r>
              <a:t/>
            </a:r>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63636"/>
              </a:lnSpc>
              <a:spcBef>
                <a:spcPts val="1100"/>
              </a:spcBef>
              <a:spcAft>
                <a:spcPts val="1100"/>
              </a:spcAft>
              <a:buNone/>
            </a:pPr>
            <a:r>
              <a:rPr lang="en">
                <a:highlight>
                  <a:srgbClr val="F0F8FF"/>
                </a:highlight>
                <a:latin typeface="Times New Roman"/>
                <a:ea typeface="Times New Roman"/>
                <a:cs typeface="Times New Roman"/>
                <a:sym typeface="Times New Roman"/>
              </a:rPr>
              <a:t>External stylesheets are linked into the HTML page by a tag. These styles can be applied to multiple HTML pages:</a:t>
            </a:r>
          </a:p>
          <a:p>
            <a:pPr lvl="0">
              <a:lnSpc>
                <a:spcPct val="163636"/>
              </a:lnSpc>
              <a:spcBef>
                <a:spcPts val="1100"/>
              </a:spcBef>
              <a:spcAft>
                <a:spcPts val="1100"/>
              </a:spcAft>
              <a:buNone/>
            </a:pPr>
            <a:r>
              <a:t/>
            </a:r>
            <a:endParaRPr sz="1200">
              <a:solidFill>
                <a:srgbClr val="333333"/>
              </a:solidFill>
              <a:highlight>
                <a:srgbClr val="FFFFFF"/>
              </a:highlight>
            </a:endParaRPr>
          </a:p>
          <a:p>
            <a:pPr lvl="0">
              <a:lnSpc>
                <a:spcPct val="163636"/>
              </a:lnSpc>
              <a:spcBef>
                <a:spcPts val="1100"/>
              </a:spcBef>
              <a:spcAft>
                <a:spcPts val="1100"/>
              </a:spcAft>
              <a:buNone/>
            </a:pPr>
            <a:r>
              <a:t/>
            </a:r>
            <a:endParaRPr sz="1200">
              <a:solidFill>
                <a:srgbClr val="333333"/>
              </a:solidFill>
              <a:highlight>
                <a:srgbClr val="FFFFFF"/>
              </a:highlight>
            </a:endParaRPr>
          </a:p>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highlight>
                  <a:srgbClr val="F0F8FF"/>
                </a:highlight>
                <a:latin typeface="Times New Roman"/>
                <a:ea typeface="Times New Roman"/>
                <a:cs typeface="Times New Roman"/>
                <a:sym typeface="Times New Roman"/>
              </a:rPr>
              <a:t>Internal stylesheets can be added anywhere inside of an HTML document, using the </a:t>
            </a:r>
            <a:r>
              <a:rPr lang="en">
                <a:solidFill>
                  <a:srgbClr val="00008B"/>
                </a:solidFill>
                <a:highlight>
                  <a:srgbClr val="FFFFFF"/>
                </a:highlight>
              </a:rPr>
              <a:t>style</a:t>
            </a:r>
            <a:r>
              <a:rPr lang="en">
                <a:highlight>
                  <a:srgbClr val="F0F8FF"/>
                </a:highlight>
                <a:latin typeface="Times New Roman"/>
                <a:ea typeface="Times New Roman"/>
                <a:cs typeface="Times New Roman"/>
                <a:sym typeface="Times New Roman"/>
              </a:rPr>
              <a:t> tag, but are typically found in the </a:t>
            </a:r>
            <a:r>
              <a:rPr lang="en">
                <a:solidFill>
                  <a:srgbClr val="00008B"/>
                </a:solidFill>
                <a:highlight>
                  <a:srgbClr val="FFFFFF"/>
                </a:highlight>
              </a:rPr>
              <a:t>&lt;head&gt;</a:t>
            </a:r>
            <a:r>
              <a:rPr lang="en">
                <a:highlight>
                  <a:srgbClr val="F0F8FF"/>
                </a:highlight>
                <a:latin typeface="Times New Roman"/>
                <a:ea typeface="Times New Roman"/>
                <a:cs typeface="Times New Roman"/>
                <a:sym typeface="Times New Roman"/>
              </a:rPr>
              <a:t> section. These styles will only apply to elements on a single page, but will apply to all elements of that page.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highlight>
                  <a:srgbClr val="F0F8FF"/>
                </a:highlight>
                <a:latin typeface="Times New Roman"/>
                <a:ea typeface="Times New Roman"/>
                <a:cs typeface="Times New Roman"/>
                <a:sym typeface="Times New Roman"/>
              </a:rPr>
              <a:t>Inline styles are added inside of an HTML element as an attribute and will apply to that element only.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highlight>
                  <a:srgbClr val="F0F8FF"/>
                </a:highlight>
                <a:latin typeface="Times New Roman"/>
                <a:ea typeface="Times New Roman"/>
                <a:cs typeface="Times New Roman"/>
                <a:sym typeface="Times New Roman"/>
              </a:rPr>
              <a:t>Inline styles are added inside of an HTML element as an attribute and will apply to that element only.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HTML + CSS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HTML + CSS + Javascript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800"/>
              <a:t>Each language forms a separate layer with a different purpose. Where possible, aim to keep the three languages in separate files. </a:t>
            </a:r>
          </a:p>
          <a:p>
            <a:pPr lvl="0">
              <a:spcBef>
                <a:spcPts val="0"/>
              </a:spcBef>
              <a:buNone/>
            </a:pPr>
            <a:r>
              <a:rPr lang="en" sz="1800"/>
              <a:t>					</a:t>
            </a:r>
          </a:p>
          <a:p>
            <a:pPr lvl="0">
              <a:spcBef>
                <a:spcPts val="0"/>
              </a:spcBef>
              <a:buNone/>
            </a:pPr>
            <a:r>
              <a:rPr lang="en" sz="1800"/>
              <a:t>				</a:t>
            </a:r>
          </a:p>
          <a:p>
            <a:pPr lvl="0">
              <a:spcBef>
                <a:spcPts val="0"/>
              </a:spcBef>
              <a:buNone/>
            </a:pPr>
            <a:r>
              <a:rPr lang="en" sz="1800"/>
              <a:t>			</a:t>
            </a:r>
          </a:p>
          <a:p>
            <a:pPr lvl="0">
              <a:spcBef>
                <a:spcPts val="0"/>
              </a:spcBef>
              <a:buNone/>
            </a:pPr>
            <a:r>
              <a:rPr lang="en" sz="1800"/>
              <a:t>		</a:t>
            </a:r>
          </a:p>
          <a:p>
            <a:pPr lvl="0">
              <a:spcBef>
                <a:spcPts val="0"/>
              </a:spcBef>
              <a:buNone/>
            </a:pPr>
            <a:r>
              <a:t/>
            </a:r>
            <a:endParaRPr sz="18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When a browser starts to download a JavaScript file, it stops other downloads and pauses laying out the page until the script has finished loading and been processed.</a:t>
            </a:r>
          </a:p>
          <a:p>
            <a:pPr lvl="0">
              <a:spcBef>
                <a:spcPts val="0"/>
              </a:spcBef>
              <a:buNone/>
            </a:pPr>
            <a:r>
              <a:rPr lang="en" sz="1400"/>
              <a:t>						</a:t>
            </a:r>
          </a:p>
          <a:p>
            <a:pPr lvl="0">
              <a:spcBef>
                <a:spcPts val="0"/>
              </a:spcBef>
              <a:buNone/>
            </a:pPr>
            <a:r>
              <a:rPr lang="en" sz="1400"/>
              <a:t>It is considered best practice to place the script tag just before the closing &lt;/body&gt; when possible. This will prevent the .js file affecting the rendering of the rest of the page. </a:t>
            </a:r>
          </a:p>
          <a:p>
            <a:pPr lvl="0">
              <a:spcBef>
                <a:spcPts val="0"/>
              </a:spcBef>
              <a:buNone/>
            </a:pPr>
            <a:r>
              <a:rPr lang="en" sz="1400"/>
              <a:t>					</a:t>
            </a:r>
          </a:p>
          <a:p>
            <a:pPr lvl="0">
              <a:spcBef>
                <a:spcPts val="0"/>
              </a:spcBef>
              <a:buNone/>
            </a:pPr>
            <a:r>
              <a:rPr lang="en" sz="1400"/>
              <a:t>				</a:t>
            </a:r>
          </a:p>
          <a:p>
            <a:pPr lvl="0">
              <a:spcBef>
                <a:spcPts val="0"/>
              </a:spcBef>
              <a:buNone/>
            </a:pPr>
            <a:r>
              <a:rPr lang="en" sz="1400"/>
              <a:t>			</a:t>
            </a:r>
          </a:p>
          <a:p>
            <a:pPr lvl="0">
              <a:spcBef>
                <a:spcPts val="0"/>
              </a:spcBef>
              <a:buNone/>
            </a:pPr>
            <a:r>
              <a:rPr lang="en" sz="1400"/>
              <a:t>		</a:t>
            </a:r>
          </a:p>
          <a:p>
            <a:pPr lvl="0" rtl="0">
              <a:spcBef>
                <a:spcPts val="0"/>
              </a:spcBef>
              <a:buNone/>
            </a:pPr>
            <a:r>
              <a:t/>
            </a:r>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63636"/>
              </a:lnSpc>
              <a:spcBef>
                <a:spcPts val="0"/>
              </a:spcBef>
              <a:buNone/>
            </a:pPr>
            <a:r>
              <a:rPr lang="en" sz="1200">
                <a:latin typeface="Times New Roman"/>
                <a:ea typeface="Times New Roman"/>
                <a:cs typeface="Times New Roman"/>
                <a:sym typeface="Times New Roman"/>
              </a:rPr>
              <a:t>In code, comments are sections of the program that are not read by the compiler. Different languages use different conventions to separate comments within the language of the program. These are used by developers to note what the code is doing for other developers or for future reference.</a:t>
            </a:r>
          </a:p>
          <a:p>
            <a:pPr lvl="0">
              <a:lnSpc>
                <a:spcPct val="163636"/>
              </a:lnSpc>
              <a:spcBef>
                <a:spcPts val="0"/>
              </a:spcBef>
              <a:buNone/>
            </a:pPr>
            <a:r>
              <a:rPr lang="en" sz="1200">
                <a:latin typeface="Times New Roman"/>
                <a:ea typeface="Times New Roman"/>
                <a:cs typeface="Times New Roman"/>
                <a:sym typeface="Times New Roman"/>
              </a:rPr>
              <a:t>It's extremely important to comment your code with useful comments. If you use any sources please put them in the comments</a:t>
            </a:r>
          </a:p>
          <a:p>
            <a:pPr lvl="0" rtl="0">
              <a:spcBef>
                <a:spcPts val="0"/>
              </a:spcBef>
              <a:buNone/>
            </a:pPr>
            <a:r>
              <a:t/>
            </a:r>
            <a:endParaRPr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https://en.wikipedia.org/wiki/Cartesian_coordinate_system</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https://en.wikipedia.org/wiki/Cartesian_coordinate_system</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63636"/>
              </a:lnSpc>
              <a:spcBef>
                <a:spcPts val="0"/>
              </a:spcBef>
              <a:buNone/>
            </a:pPr>
            <a:r>
              <a:rPr lang="en">
                <a:highlight>
                  <a:srgbClr val="F0F8FF"/>
                </a:highlight>
                <a:latin typeface="Times New Roman"/>
                <a:ea typeface="Times New Roman"/>
                <a:cs typeface="Times New Roman"/>
                <a:sym typeface="Times New Roman"/>
              </a:rPr>
              <a:t>One such library is </a:t>
            </a:r>
            <a:r>
              <a:rPr lang="en" u="sng">
                <a:solidFill>
                  <a:srgbClr val="0000FF"/>
                </a:solidFill>
                <a:highlight>
                  <a:srgbClr val="F0F8FF"/>
                </a:highlight>
                <a:latin typeface="Times New Roman"/>
                <a:ea typeface="Times New Roman"/>
                <a:cs typeface="Times New Roman"/>
                <a:sym typeface="Times New Roman"/>
                <a:hlinkClick r:id="rId2"/>
              </a:rPr>
              <a:t>p5</a:t>
            </a:r>
            <a:r>
              <a:rPr lang="en">
                <a:highlight>
                  <a:srgbClr val="F0F8FF"/>
                </a:highlight>
                <a:latin typeface="Times New Roman"/>
                <a:ea typeface="Times New Roman"/>
                <a:cs typeface="Times New Roman"/>
                <a:sym typeface="Times New Roman"/>
              </a:rPr>
              <a:t> which we will use in this class to learn some programming basics.</a:t>
            </a:r>
          </a:p>
          <a:p>
            <a:pPr lvl="0">
              <a:lnSpc>
                <a:spcPct val="163636"/>
              </a:lnSpc>
              <a:spcBef>
                <a:spcPts val="0"/>
              </a:spcBef>
              <a:buNone/>
            </a:pPr>
            <a:r>
              <a:rPr lang="en">
                <a:highlight>
                  <a:srgbClr val="F0F8FF"/>
                </a:highlight>
                <a:latin typeface="Times New Roman"/>
                <a:ea typeface="Times New Roman"/>
                <a:cs typeface="Times New Roman"/>
                <a:sym typeface="Times New Roman"/>
              </a:rPr>
              <a:t>Today we're going to </a:t>
            </a:r>
            <a:r>
              <a:rPr lang="en" u="sng">
                <a:solidFill>
                  <a:srgbClr val="0000FF"/>
                </a:solidFill>
                <a:highlight>
                  <a:srgbClr val="F0F8FF"/>
                </a:highlight>
                <a:latin typeface="Times New Roman"/>
                <a:ea typeface="Times New Roman"/>
                <a:cs typeface="Times New Roman"/>
                <a:sym typeface="Times New Roman"/>
                <a:hlinkClick r:id="rId3"/>
              </a:rPr>
              <a:t>get started</a:t>
            </a:r>
            <a:r>
              <a:rPr lang="en">
                <a:highlight>
                  <a:srgbClr val="F0F8FF"/>
                </a:highlight>
                <a:latin typeface="Times New Roman"/>
                <a:ea typeface="Times New Roman"/>
                <a:cs typeface="Times New Roman"/>
                <a:sym typeface="Times New Roman"/>
              </a:rPr>
              <a:t> by adding the p5 library to our web page and playing with some of the functionality.</a:t>
            </a:r>
          </a:p>
          <a:p>
            <a:pPr lvl="0">
              <a:lnSpc>
                <a:spcPct val="115000"/>
              </a:lnSpc>
              <a:spcBef>
                <a:spcPts val="0"/>
              </a:spcBef>
              <a:buNone/>
            </a:pPr>
            <a:r>
              <a:t/>
            </a:r>
            <a:endParaRPr>
              <a:highlight>
                <a:srgbClr val="F0F8FF"/>
              </a:highlight>
              <a:latin typeface="Times New Roman"/>
              <a:ea typeface="Times New Roman"/>
              <a:cs typeface="Times New Roman"/>
              <a:sym typeface="Times New Roman"/>
            </a:endParaRPr>
          </a:p>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youtube.com/v/qDB7OhNaEh4" TargetMode="External"/><Relationship Id="rId4" Type="http://schemas.openxmlformats.org/officeDocument/2006/relationships/image" Target="../media/image0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0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kgrnbrg@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0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0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othersite.n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developer.mozilla.org/en-US/docs/Web/API/Canvas_API" TargetMode="External"/><Relationship Id="rId4" Type="http://schemas.openxmlformats.org/officeDocument/2006/relationships/hyperlink" Target="https://developer.mozilla.org/en-US/docs/Web/API/Canvas_API/Tutoria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0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github.com/kgrnbrg/mmp210/wiki/mmp2f2016.slack.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2.png"/><Relationship Id="rId4" Type="http://schemas.openxmlformats.org/officeDocument/2006/relationships/image" Target="../media/image08.png"/><Relationship Id="rId5" Type="http://schemas.openxmlformats.org/officeDocument/2006/relationships/image" Target="../media/image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1820"/>
            <a:ext cx="9144000" cy="5139860"/>
          </a:xfrm>
          <a:prstGeom prst="rect">
            <a:avLst/>
          </a:prstGeom>
          <a:noFill/>
          <a:ln>
            <a:noFill/>
          </a:ln>
        </p:spPr>
      </p:pic>
      <p:sp>
        <p:nvSpPr>
          <p:cNvPr id="55" name="Shape 55"/>
          <p:cNvSpPr txBox="1"/>
          <p:nvPr>
            <p:ph type="ctrTitle"/>
          </p:nvPr>
        </p:nvSpPr>
        <p:spPr>
          <a:xfrm>
            <a:off x="371000" y="1663650"/>
            <a:ext cx="8520600" cy="1992300"/>
          </a:xfrm>
          <a:prstGeom prst="rect">
            <a:avLst/>
          </a:prstGeom>
        </p:spPr>
        <p:txBody>
          <a:bodyPr anchorCtr="0" anchor="b" bIns="91425" lIns="91425" rIns="91425" tIns="91425">
            <a:noAutofit/>
          </a:bodyPr>
          <a:lstStyle/>
          <a:p>
            <a:pPr indent="457200" lvl="0" marL="2286000" rtl="0" algn="l">
              <a:spcBef>
                <a:spcPts val="0"/>
              </a:spcBef>
              <a:buNone/>
            </a:pPr>
            <a:r>
              <a:rPr lang="en"/>
              <a:t>MMP 210</a:t>
            </a:r>
          </a:p>
          <a:p>
            <a:pPr indent="0" lvl="0" marL="0" rtl="0" algn="l">
              <a:spcBef>
                <a:spcPts val="0"/>
              </a:spcBef>
              <a:buNone/>
            </a:pPr>
            <a:r>
              <a:rPr lang="en"/>
              <a:t>Multimedia Programming 1</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Grades?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Who am I?</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descr="Hongqiao Train Station, Shanghai, China February 4th, 2016 - Four days before Chinese New Year Project by Kyle Greenberg &amp; Christian Grewall Shot with 6 Yi Xiaomi cameras Play in HD for best experience Check making of video here:  https://vimeo.com/154841054" id="118" name="Shape 118" title="CNY in 360 Transit [Hongqiao Station]">
            <a:hlinkClick r:id="rId3"/>
          </p:cNvPr>
          <p:cNvSpPr/>
          <p:nvPr/>
        </p:nvSpPr>
        <p:spPr>
          <a:xfrm>
            <a:off x="4231050" y="857250"/>
            <a:ext cx="4572000" cy="3429000"/>
          </a:xfrm>
          <a:prstGeom prst="rect">
            <a:avLst/>
          </a:prstGeom>
          <a:blipFill>
            <a:blip r:embed="rId4">
              <a:alphaModFix/>
            </a:blip>
            <a:stretch>
              <a:fillRect/>
            </a:stretch>
          </a:blipFill>
          <a:ln>
            <a:noFill/>
          </a:ln>
        </p:spPr>
      </p:sp>
      <p:sp>
        <p:nvSpPr>
          <p:cNvPr id="119" name="Shape 119"/>
          <p:cNvSpPr txBox="1"/>
          <p:nvPr/>
        </p:nvSpPr>
        <p:spPr>
          <a:xfrm>
            <a:off x="142325" y="751200"/>
            <a:ext cx="3890100" cy="3641100"/>
          </a:xfrm>
          <a:prstGeom prst="rect">
            <a:avLst/>
          </a:prstGeom>
          <a:noFill/>
          <a:ln>
            <a:noFill/>
          </a:ln>
        </p:spPr>
        <p:txBody>
          <a:bodyPr anchorCtr="0" anchor="t" bIns="91425" lIns="91425" rIns="91425" tIns="91425">
            <a:noAutofit/>
          </a:bodyPr>
          <a:lstStyle/>
          <a:p>
            <a:pPr lvl="0">
              <a:lnSpc>
                <a:spcPct val="115000"/>
              </a:lnSpc>
              <a:spcBef>
                <a:spcPts val="0"/>
              </a:spcBef>
              <a:buNone/>
            </a:pPr>
            <a:r>
              <a:rPr lang="en" sz="3000">
                <a:solidFill>
                  <a:srgbClr val="FFFFFF"/>
                </a:solidFill>
              </a:rPr>
              <a:t>Quick Facts</a:t>
            </a:r>
          </a:p>
          <a:p>
            <a:pPr indent="-342900" lvl="0" marL="457200" rtl="0">
              <a:lnSpc>
                <a:spcPct val="115000"/>
              </a:lnSpc>
              <a:spcBef>
                <a:spcPts val="0"/>
              </a:spcBef>
              <a:buClr>
                <a:srgbClr val="FFFFFF"/>
              </a:buClr>
              <a:buSzPct val="100000"/>
              <a:buChar char="●"/>
            </a:pPr>
            <a:r>
              <a:rPr lang="en" sz="1800">
                <a:solidFill>
                  <a:srgbClr val="FFFFFF"/>
                </a:solidFill>
              </a:rPr>
              <a:t>Born and raised in NYC</a:t>
            </a:r>
          </a:p>
          <a:p>
            <a:pPr indent="-342900" lvl="0" marL="457200" rtl="0">
              <a:lnSpc>
                <a:spcPct val="115000"/>
              </a:lnSpc>
              <a:spcBef>
                <a:spcPts val="0"/>
              </a:spcBef>
              <a:buClr>
                <a:srgbClr val="FFFFFF"/>
              </a:buClr>
              <a:buSzPct val="100000"/>
              <a:buChar char="●"/>
            </a:pPr>
            <a:r>
              <a:rPr lang="en" sz="1800">
                <a:solidFill>
                  <a:srgbClr val="FFFFFF"/>
                </a:solidFill>
              </a:rPr>
              <a:t>Spent last year in Shanghai, China working for NYU</a:t>
            </a:r>
          </a:p>
          <a:p>
            <a:pPr indent="-342900" lvl="0" marL="457200" rtl="0">
              <a:lnSpc>
                <a:spcPct val="115000"/>
              </a:lnSpc>
              <a:spcBef>
                <a:spcPts val="0"/>
              </a:spcBef>
              <a:buClr>
                <a:srgbClr val="FFFFFF"/>
              </a:buClr>
              <a:buSzPct val="100000"/>
              <a:buChar char="●"/>
            </a:pPr>
            <a:r>
              <a:rPr lang="en" sz="1800">
                <a:solidFill>
                  <a:srgbClr val="FFFFFF"/>
                </a:solidFill>
              </a:rPr>
              <a:t>Got my masters from NYU’s  Interactive Telecommunications Program</a:t>
            </a:r>
          </a:p>
          <a:p>
            <a:pPr indent="-342900" lvl="0" marL="457200" rtl="0">
              <a:spcBef>
                <a:spcPts val="0"/>
              </a:spcBef>
              <a:buClr>
                <a:srgbClr val="FFFFFF"/>
              </a:buClr>
              <a:buSzPct val="100000"/>
              <a:buChar char="●"/>
            </a:pPr>
            <a:r>
              <a:rPr lang="en" sz="1800">
                <a:solidFill>
                  <a:srgbClr val="FFFFFF"/>
                </a:solidFill>
              </a:rPr>
              <a:t>Huge New York Knicks fan</a:t>
            </a:r>
          </a:p>
          <a:p>
            <a:pPr indent="-342900" lvl="0" marL="457200">
              <a:spcBef>
                <a:spcPts val="0"/>
              </a:spcBef>
              <a:buClr>
                <a:srgbClr val="FFFFFF"/>
              </a:buClr>
              <a:buSzPct val="100000"/>
              <a:buChar char="●"/>
            </a:pPr>
            <a:r>
              <a:rPr lang="en" sz="1800">
                <a:solidFill>
                  <a:srgbClr val="FFFFFF"/>
                </a:solidFill>
              </a:rPr>
              <a:t>Currently researching hacking higher education, 360 video, and telepresence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Who are you?</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379525"/>
            <a:ext cx="8832300" cy="4423800"/>
          </a:xfrm>
          <a:prstGeom prst="rect">
            <a:avLst/>
          </a:prstGeom>
        </p:spPr>
        <p:txBody>
          <a:bodyPr anchorCtr="0" anchor="ctr" bIns="91425" lIns="91425" rIns="91425" tIns="91425">
            <a:noAutofit/>
          </a:bodyPr>
          <a:lstStyle/>
          <a:p>
            <a:pPr lvl="0" rtl="0" algn="l">
              <a:spcBef>
                <a:spcPts val="0"/>
              </a:spcBef>
              <a:buNone/>
            </a:pPr>
            <a:r>
              <a:rPr b="1" lang="en" sz="2000"/>
              <a:t>Interview your neighbor using the questions listed below </a:t>
            </a:r>
          </a:p>
          <a:p>
            <a:pPr lvl="0" rtl="0" algn="l">
              <a:spcBef>
                <a:spcPts val="0"/>
              </a:spcBef>
              <a:buNone/>
            </a:pPr>
            <a:r>
              <a:rPr b="1" lang="en" sz="2000"/>
              <a:t>(feel free to add your own): </a:t>
            </a:r>
          </a:p>
          <a:p>
            <a:pPr lvl="0" algn="l">
              <a:spcBef>
                <a:spcPts val="0"/>
              </a:spcBef>
              <a:buNone/>
            </a:pPr>
            <a:r>
              <a:t/>
            </a:r>
            <a:endParaRPr sz="2000"/>
          </a:p>
          <a:p>
            <a:pPr indent="-355600" lvl="0" marL="457200" algn="l">
              <a:spcBef>
                <a:spcPts val="0"/>
              </a:spcBef>
              <a:buSzPct val="100000"/>
              <a:buChar char="-"/>
            </a:pPr>
            <a:r>
              <a:rPr lang="en" sz="2000"/>
              <a:t>First name, standing, major </a:t>
            </a:r>
          </a:p>
          <a:p>
            <a:pPr indent="-355600" lvl="0" marL="457200" algn="l">
              <a:spcBef>
                <a:spcPts val="0"/>
              </a:spcBef>
              <a:buSzPct val="100000"/>
              <a:buChar char="-"/>
            </a:pPr>
            <a:r>
              <a:rPr lang="en" sz="2000"/>
              <a:t>Three things about you (i.e: favorite team that ends with York Knicks, where are you from, favorite food, hobbies etc…) </a:t>
            </a:r>
          </a:p>
          <a:p>
            <a:pPr indent="-355600" lvl="0" marL="457200" algn="l">
              <a:spcBef>
                <a:spcPts val="0"/>
              </a:spcBef>
              <a:buSzPct val="100000"/>
              <a:buChar char="-"/>
            </a:pPr>
            <a:r>
              <a:rPr lang="en" sz="2000"/>
              <a:t>Your three favorite pieces of media (i.e: TV shows, Video Games, Movies, Magazines, Websites, Tumblrs, etc…) </a:t>
            </a:r>
          </a:p>
          <a:p>
            <a:pPr indent="-355600" lvl="0" marL="457200" rtl="0" algn="l">
              <a:spcBef>
                <a:spcPts val="0"/>
              </a:spcBef>
              <a:buSzPct val="100000"/>
              <a:buChar char="-"/>
            </a:pPr>
            <a:r>
              <a:rPr lang="en" sz="2000"/>
              <a:t>What do you hope to learn in this class? </a:t>
            </a:r>
          </a:p>
          <a:p>
            <a:pPr lvl="0" rtl="0" algn="l">
              <a:spcBef>
                <a:spcPts val="0"/>
              </a:spcBef>
              <a:buNone/>
            </a:pPr>
            <a:r>
              <a:t/>
            </a:r>
            <a:endParaRPr sz="2000"/>
          </a:p>
          <a:p>
            <a:pPr lvl="0" algn="l">
              <a:spcBef>
                <a:spcPts val="0"/>
              </a:spcBef>
              <a:buNone/>
            </a:pPr>
            <a:r>
              <a:rPr lang="en" sz="2000"/>
              <a:t>Be prepared to present your neighbor to the class.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Topics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264425"/>
            <a:ext cx="8520600" cy="841800"/>
          </a:xfrm>
          <a:prstGeom prst="rect">
            <a:avLst/>
          </a:prstGeom>
        </p:spPr>
        <p:txBody>
          <a:bodyPr anchorCtr="0" anchor="ctr" bIns="91425" lIns="91425" rIns="91425" tIns="91425">
            <a:noAutofit/>
          </a:bodyPr>
          <a:lstStyle/>
          <a:p>
            <a:pPr lvl="0" rtl="0">
              <a:spcBef>
                <a:spcPts val="0"/>
              </a:spcBef>
              <a:buNone/>
            </a:pPr>
            <a:r>
              <a:rPr lang="en"/>
              <a:t>Topics</a:t>
            </a:r>
          </a:p>
        </p:txBody>
      </p:sp>
      <p:sp>
        <p:nvSpPr>
          <p:cNvPr id="140" name="Shape 140"/>
          <p:cNvSpPr txBox="1"/>
          <p:nvPr/>
        </p:nvSpPr>
        <p:spPr>
          <a:xfrm>
            <a:off x="88425" y="1407975"/>
            <a:ext cx="3419100" cy="35370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spcAft>
                <a:spcPts val="1200"/>
              </a:spcAft>
              <a:buClr>
                <a:srgbClr val="FFFFFF"/>
              </a:buClr>
              <a:buSzPct val="100000"/>
              <a:buFont typeface="Arial"/>
            </a:pPr>
            <a:r>
              <a:rPr lang="en" sz="1800">
                <a:solidFill>
                  <a:srgbClr val="FFFFFF"/>
                </a:solidFill>
              </a:rPr>
              <a:t>Programming Basics</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Statements</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Control Structures</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Expressions</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Functions</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Methods</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Objects</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Variables</a:t>
            </a:r>
          </a:p>
          <a:p>
            <a:pPr lvl="0">
              <a:spcBef>
                <a:spcPts val="0"/>
              </a:spcBef>
              <a:buNone/>
            </a:pPr>
            <a:r>
              <a:t/>
            </a:r>
            <a:endParaRPr/>
          </a:p>
        </p:txBody>
      </p:sp>
      <p:sp>
        <p:nvSpPr>
          <p:cNvPr id="141" name="Shape 141"/>
          <p:cNvSpPr txBox="1"/>
          <p:nvPr/>
        </p:nvSpPr>
        <p:spPr>
          <a:xfrm>
            <a:off x="3082450" y="1407975"/>
            <a:ext cx="3581400" cy="3212700"/>
          </a:xfrm>
          <a:prstGeom prst="rect">
            <a:avLst/>
          </a:prstGeom>
          <a:noFill/>
          <a:ln>
            <a:noFill/>
          </a:ln>
        </p:spPr>
        <p:txBody>
          <a:bodyPr anchorCtr="0" anchor="t" bIns="91425" lIns="91425" rIns="91425" tIns="91425">
            <a:noAutofit/>
          </a:bodyPr>
          <a:lstStyle/>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JavaScript syntax and best practices</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Document Object Model (DOM)</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Object oriented coding</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Interactivity with events, keyboard and mouse input</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APIs</a:t>
            </a:r>
          </a:p>
          <a:p>
            <a:pPr lvl="0">
              <a:spcBef>
                <a:spcPts val="0"/>
              </a:spcBef>
              <a:buNone/>
            </a:pPr>
            <a:r>
              <a:t/>
            </a:r>
            <a:endParaRPr sz="1800">
              <a:solidFill>
                <a:srgbClr val="FFFFFF"/>
              </a:solidFill>
            </a:endParaRPr>
          </a:p>
          <a:p>
            <a:pPr lvl="0">
              <a:spcBef>
                <a:spcPts val="0"/>
              </a:spcBef>
              <a:buNone/>
            </a:pPr>
            <a:r>
              <a:t/>
            </a:r>
            <a:endParaRPr sz="1800">
              <a:solidFill>
                <a:srgbClr val="FFFFFF"/>
              </a:solidFill>
            </a:endParaRPr>
          </a:p>
        </p:txBody>
      </p:sp>
      <p:sp>
        <p:nvSpPr>
          <p:cNvPr id="142" name="Shape 142"/>
          <p:cNvSpPr txBox="1"/>
          <p:nvPr/>
        </p:nvSpPr>
        <p:spPr>
          <a:xfrm>
            <a:off x="6238775" y="1941375"/>
            <a:ext cx="3000000" cy="3000000"/>
          </a:xfrm>
          <a:prstGeom prst="rect">
            <a:avLst/>
          </a:prstGeom>
          <a:noFill/>
          <a:ln>
            <a:noFill/>
          </a:ln>
        </p:spPr>
        <p:txBody>
          <a:bodyPr anchorCtr="0" anchor="ctr" bIns="91425" lIns="91425" rIns="91425" tIns="91425">
            <a:noAutofit/>
          </a:bodyPr>
          <a:lstStyle/>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HTML5</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Canvas and graphics</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Multimedia elements</a:t>
            </a:r>
          </a:p>
          <a:p>
            <a:pPr indent="-342900" lvl="0" marL="457200" rtl="0">
              <a:lnSpc>
                <a:spcPct val="150000"/>
              </a:lnSpc>
              <a:spcBef>
                <a:spcPts val="300"/>
              </a:spcBef>
              <a:spcAft>
                <a:spcPts val="1200"/>
              </a:spcAft>
              <a:buClr>
                <a:srgbClr val="FFFFFF"/>
              </a:buClr>
              <a:buSzPct val="100000"/>
              <a:buFont typeface="Arial"/>
            </a:pPr>
            <a:r>
              <a:rPr lang="en" sz="1800">
                <a:solidFill>
                  <a:srgbClr val="FFFFFF"/>
                </a:solidFill>
              </a:rPr>
              <a:t>Web Applications</a:t>
            </a:r>
          </a:p>
          <a:p>
            <a:pPr lvl="0" rtl="0">
              <a:lnSpc>
                <a:spcPct val="150000"/>
              </a:lnSpc>
              <a:spcBef>
                <a:spcPts val="0"/>
              </a:spcBef>
              <a:spcAft>
                <a:spcPts val="1200"/>
              </a:spcAft>
              <a:buNone/>
            </a:pPr>
            <a:r>
              <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839200"/>
            <a:ext cx="8520600" cy="841800"/>
          </a:xfrm>
          <a:prstGeom prst="rect">
            <a:avLst/>
          </a:prstGeom>
        </p:spPr>
        <p:txBody>
          <a:bodyPr anchorCtr="0" anchor="ctr" bIns="91425" lIns="91425" rIns="91425" tIns="91425">
            <a:noAutofit/>
          </a:bodyPr>
          <a:lstStyle/>
          <a:p>
            <a:pPr lvl="0" rtl="0">
              <a:spcBef>
                <a:spcPts val="0"/>
              </a:spcBef>
              <a:buNone/>
            </a:pPr>
            <a:r>
              <a:rPr lang="en"/>
              <a:t>Let’s get started!</a:t>
            </a:r>
          </a:p>
        </p:txBody>
      </p:sp>
      <p:pic>
        <p:nvPicPr>
          <p:cNvPr id="148" name="Shape 148"/>
          <p:cNvPicPr preferRelativeResize="0"/>
          <p:nvPr/>
        </p:nvPicPr>
        <p:blipFill>
          <a:blip r:embed="rId3">
            <a:alphaModFix/>
          </a:blip>
          <a:stretch>
            <a:fillRect/>
          </a:stretch>
        </p:blipFill>
        <p:spPr>
          <a:xfrm>
            <a:off x="2093587" y="1866175"/>
            <a:ext cx="4956825" cy="3098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What is HTML5?</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pic>
        <p:nvPicPr>
          <p:cNvPr id="158" name="Shape 158"/>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nvSpPr>
        <p:spPr>
          <a:xfrm>
            <a:off x="361750" y="575050"/>
            <a:ext cx="7858200" cy="41571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2400">
                <a:solidFill>
                  <a:srgbClr val="FFFFFF"/>
                </a:solidFill>
              </a:rPr>
              <a:t>Instructor: Kyle Greenberg</a:t>
            </a:r>
          </a:p>
          <a:p>
            <a:pPr lvl="0" rtl="0">
              <a:lnSpc>
                <a:spcPct val="115000"/>
              </a:lnSpc>
              <a:spcBef>
                <a:spcPts val="0"/>
              </a:spcBef>
              <a:buNone/>
            </a:pPr>
            <a:r>
              <a:rPr lang="en" sz="2400">
                <a:solidFill>
                  <a:srgbClr val="FFFFFF"/>
                </a:solidFill>
              </a:rPr>
              <a:t>Email: </a:t>
            </a:r>
            <a:r>
              <a:rPr lang="en" sz="2400" u="sng">
                <a:solidFill>
                  <a:schemeClr val="hlink"/>
                </a:solidFill>
                <a:hlinkClick r:id="rId3"/>
              </a:rPr>
              <a:t>kgrnbrg@gmail.com</a:t>
            </a:r>
            <a:r>
              <a:rPr lang="en" sz="2400">
                <a:solidFill>
                  <a:srgbClr val="FFFFFF"/>
                </a:solidFill>
              </a:rPr>
              <a:t> [for now]</a:t>
            </a:r>
          </a:p>
          <a:p>
            <a:pPr lvl="0" rtl="0">
              <a:lnSpc>
                <a:spcPct val="115000"/>
              </a:lnSpc>
              <a:spcBef>
                <a:spcPts val="0"/>
              </a:spcBef>
              <a:buNone/>
            </a:pPr>
            <a:r>
              <a:t/>
            </a:r>
            <a:endParaRPr sz="2400">
              <a:solidFill>
                <a:srgbClr val="FFFFFF"/>
              </a:solidFill>
            </a:endParaRPr>
          </a:p>
          <a:p>
            <a:pPr lvl="0" rtl="0">
              <a:lnSpc>
                <a:spcPct val="115000"/>
              </a:lnSpc>
              <a:spcBef>
                <a:spcPts val="0"/>
              </a:spcBef>
              <a:buNone/>
            </a:pPr>
            <a:r>
              <a:rPr lang="en" sz="2400">
                <a:solidFill>
                  <a:srgbClr val="FFFFFF"/>
                </a:solidFill>
              </a:rPr>
              <a:t>Schedule: Tuesdays, 2:00PM-5:40PM</a:t>
            </a:r>
          </a:p>
          <a:p>
            <a:pPr lvl="0" rtl="0">
              <a:lnSpc>
                <a:spcPct val="115000"/>
              </a:lnSpc>
              <a:spcBef>
                <a:spcPts val="0"/>
              </a:spcBef>
              <a:buNone/>
            </a:pPr>
            <a:r>
              <a:rPr lang="en" sz="2400">
                <a:solidFill>
                  <a:srgbClr val="FFFFFF"/>
                </a:solidFill>
              </a:rPr>
              <a:t>Room: FH-706 </a:t>
            </a:r>
          </a:p>
          <a:p>
            <a:pPr lvl="0" rtl="0">
              <a:lnSpc>
                <a:spcPct val="170000"/>
              </a:lnSpc>
              <a:spcBef>
                <a:spcPts val="0"/>
              </a:spcBef>
              <a:spcAft>
                <a:spcPts val="1500"/>
              </a:spcAft>
              <a:buNone/>
            </a:pPr>
            <a:r>
              <a:t/>
            </a:r>
            <a:endParaRPr sz="1000">
              <a:solidFill>
                <a:srgbClr val="333333"/>
              </a:solidFill>
              <a:highlight>
                <a:srgbClr val="F7F7F7"/>
              </a:highlight>
            </a:endParaRPr>
          </a:p>
          <a:p>
            <a:pPr lvl="0" rtl="0">
              <a:lnSpc>
                <a:spcPct val="115000"/>
              </a:lnSpc>
              <a:spcBef>
                <a:spcPts val="0"/>
              </a:spcBef>
              <a:buNone/>
            </a:pPr>
            <a:r>
              <a:rPr lang="en" sz="2400">
                <a:solidFill>
                  <a:srgbClr val="FFFFFF"/>
                </a:solidFill>
              </a:rPr>
              <a:t>Office Hours by appointment or directly after class</a:t>
            </a:r>
          </a:p>
          <a:p>
            <a:pPr lvl="0" rtl="0">
              <a:lnSpc>
                <a:spcPct val="115000"/>
              </a:lnSpc>
              <a:spcBef>
                <a:spcPts val="0"/>
              </a:spcBef>
              <a:buNone/>
            </a:pPr>
            <a:r>
              <a:rPr lang="en" sz="2400">
                <a:solidFill>
                  <a:srgbClr val="FFFFFF"/>
                </a:solidFill>
              </a:rPr>
              <a:t>Room: TBD </a:t>
            </a:r>
          </a:p>
          <a:p>
            <a:pPr lvl="0" rtl="0">
              <a:lnSpc>
                <a:spcPct val="115000"/>
              </a:lnSpc>
              <a:spcBef>
                <a:spcPts val="0"/>
              </a:spcBef>
              <a:buNone/>
            </a:pPr>
            <a:r>
              <a:rPr lang="en" sz="2400">
                <a:solidFill>
                  <a:srgbClr val="FFFFFF"/>
                </a:solidFill>
              </a:rPr>
              <a:t>Skype: kgrnbrg</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nvSpPr>
        <p:spPr>
          <a:xfrm>
            <a:off x="172800" y="110550"/>
            <a:ext cx="8798400" cy="4922400"/>
          </a:xfrm>
          <a:prstGeom prst="rect">
            <a:avLst/>
          </a:prstGeom>
          <a:noFill/>
          <a:ln>
            <a:noFill/>
          </a:ln>
        </p:spPr>
        <p:txBody>
          <a:bodyPr anchorCtr="0" anchor="ctr" bIns="91425" lIns="91425" rIns="91425" tIns="91425">
            <a:noAutofit/>
          </a:bodyPr>
          <a:lstStyle/>
          <a:p>
            <a:pPr lvl="0">
              <a:spcBef>
                <a:spcPts val="0"/>
              </a:spcBef>
              <a:buNone/>
            </a:pPr>
            <a:r>
              <a:t/>
            </a:r>
            <a:endParaRPr sz="3300">
              <a:solidFill>
                <a:srgbClr val="FFFFFF"/>
              </a:solidFill>
            </a:endParaRPr>
          </a:p>
          <a:p>
            <a:pPr lvl="0">
              <a:spcBef>
                <a:spcPts val="0"/>
              </a:spcBef>
              <a:buNone/>
            </a:pPr>
            <a:r>
              <a:t/>
            </a:r>
            <a:endParaRPr sz="3300">
              <a:solidFill>
                <a:srgbClr val="FFFFFF"/>
              </a:solidFill>
            </a:endParaRPr>
          </a:p>
          <a:p>
            <a:pPr lvl="0" rtl="0">
              <a:spcBef>
                <a:spcPts val="0"/>
              </a:spcBef>
              <a:buNone/>
            </a:pPr>
            <a:r>
              <a:rPr lang="en" sz="3300">
                <a:solidFill>
                  <a:srgbClr val="FFFFFF"/>
                </a:solidFill>
              </a:rPr>
              <a:t>W3C</a:t>
            </a:r>
          </a:p>
          <a:p>
            <a:pPr lvl="0" rtl="0">
              <a:spcBef>
                <a:spcPts val="0"/>
              </a:spcBef>
              <a:buNone/>
            </a:pPr>
            <a:r>
              <a:rPr lang="en" sz="3300">
                <a:solidFill>
                  <a:srgbClr val="FFFFFF"/>
                </a:solidFill>
              </a:rPr>
              <a:t>								</a:t>
            </a:r>
          </a:p>
          <a:p>
            <a:pPr lvl="0" rtl="0">
              <a:spcBef>
                <a:spcPts val="0"/>
              </a:spcBef>
              <a:buNone/>
            </a:pPr>
            <a:r>
              <a:rPr lang="en" sz="3300">
                <a:solidFill>
                  <a:srgbClr val="FFFFFF"/>
                </a:solidFill>
              </a:rPr>
              <a:t>The World Wide Web Consortium (W3C) is an international community where Member organizations, a full-time staff, and the public work together to develop Web standards. </a:t>
            </a:r>
          </a:p>
          <a:p>
            <a:pPr lvl="0" rtl="0">
              <a:spcBef>
                <a:spcPts val="0"/>
              </a:spcBef>
              <a:buNone/>
            </a:pPr>
            <a:r>
              <a:rPr lang="en" sz="3300">
                <a:solidFill>
                  <a:srgbClr val="FFFFFF"/>
                </a:solidFill>
              </a:rPr>
              <a:t>					</a:t>
            </a:r>
          </a:p>
          <a:p>
            <a:pPr lvl="0" rtl="0">
              <a:spcBef>
                <a:spcPts val="0"/>
              </a:spcBef>
              <a:buNone/>
            </a:pPr>
            <a:r>
              <a:rPr lang="en" sz="3300">
                <a:solidFill>
                  <a:srgbClr val="FFFFFF"/>
                </a:solidFill>
              </a:rPr>
              <a:t>				</a:t>
            </a:r>
          </a:p>
          <a:p>
            <a:pPr lvl="0" rtl="0">
              <a:spcBef>
                <a:spcPts val="0"/>
              </a:spcBef>
              <a:buNone/>
            </a:pPr>
            <a:r>
              <a:rPr lang="en" sz="3300">
                <a:solidFill>
                  <a:srgbClr val="FFFFFF"/>
                </a:solidFill>
              </a:rPr>
              <a:t>			</a:t>
            </a:r>
          </a:p>
          <a:p>
            <a:pPr lvl="0" rtl="0">
              <a:spcBef>
                <a:spcPts val="0"/>
              </a:spcBef>
              <a:buNone/>
            </a:pPr>
            <a:r>
              <a:rPr lang="en" sz="3300">
                <a:solidFill>
                  <a:srgbClr val="FFFFFF"/>
                </a:solidFill>
              </a:rPr>
              <a:t>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nvSpPr>
        <p:spPr>
          <a:xfrm>
            <a:off x="250550" y="132650"/>
            <a:ext cx="8739600" cy="4893000"/>
          </a:xfrm>
          <a:prstGeom prst="rect">
            <a:avLst/>
          </a:prstGeom>
          <a:noFill/>
          <a:ln>
            <a:noFill/>
          </a:ln>
        </p:spPr>
        <p:txBody>
          <a:bodyPr anchorCtr="0" anchor="t" bIns="91425" lIns="91425" rIns="91425" tIns="91425">
            <a:noAutofit/>
          </a:bodyPr>
          <a:lstStyle/>
          <a:p>
            <a:pPr lvl="0">
              <a:spcBef>
                <a:spcPts val="0"/>
              </a:spcBef>
              <a:buNone/>
            </a:pPr>
            <a:r>
              <a:t/>
            </a:r>
            <a:endParaRPr sz="2400">
              <a:solidFill>
                <a:srgbClr val="FFFFFF"/>
              </a:solidFill>
            </a:endParaRPr>
          </a:p>
          <a:p>
            <a:pPr lvl="0">
              <a:spcBef>
                <a:spcPts val="0"/>
              </a:spcBef>
              <a:buNone/>
            </a:pPr>
            <a:r>
              <a:rPr lang="en" sz="2400">
                <a:solidFill>
                  <a:srgbClr val="FFFFFF"/>
                </a:solidFill>
              </a:rPr>
              <a:t>“Benefits”</a:t>
            </a:r>
          </a:p>
          <a:p>
            <a:pPr lvl="0">
              <a:spcBef>
                <a:spcPts val="0"/>
              </a:spcBef>
              <a:buNone/>
            </a:pPr>
            <a:r>
              <a:t/>
            </a:r>
            <a:endParaRPr sz="2000">
              <a:solidFill>
                <a:srgbClr val="FFFFFF"/>
              </a:solidFill>
            </a:endParaRPr>
          </a:p>
          <a:p>
            <a:pPr lvl="0">
              <a:spcBef>
                <a:spcPts val="0"/>
              </a:spcBef>
              <a:buNone/>
            </a:pPr>
            <a:r>
              <a:rPr lang="en" sz="2000">
                <a:solidFill>
                  <a:srgbClr val="FFFFFF"/>
                </a:solidFill>
              </a:rPr>
              <a:t>HTML5 retains backwards compatibility with previous versions of HTML</a:t>
            </a:r>
          </a:p>
          <a:p>
            <a:pPr lvl="0">
              <a:spcBef>
                <a:spcPts val="0"/>
              </a:spcBef>
              <a:buNone/>
            </a:pPr>
            <a:r>
              <a:t/>
            </a:r>
            <a:endParaRPr sz="2000">
              <a:solidFill>
                <a:srgbClr val="FFFFFF"/>
              </a:solidFill>
            </a:endParaRPr>
          </a:p>
          <a:p>
            <a:pPr lvl="0">
              <a:spcBef>
                <a:spcPts val="0"/>
              </a:spcBef>
              <a:buNone/>
            </a:pPr>
            <a:r>
              <a:rPr lang="en" sz="2000">
                <a:solidFill>
                  <a:srgbClr val="FFFFFF"/>
                </a:solidFill>
              </a:rPr>
              <a:t>HTML5 has new structural elements (i.e: &lt;header&gt;, &lt;nav&gt;, &lt;section&gt; etc..)</a:t>
            </a:r>
          </a:p>
          <a:p>
            <a:pPr lvl="0">
              <a:spcBef>
                <a:spcPts val="0"/>
              </a:spcBef>
              <a:buNone/>
            </a:pPr>
            <a:r>
              <a:rPr lang="en" sz="2000">
                <a:solidFill>
                  <a:srgbClr val="FFFFFF"/>
                </a:solidFill>
              </a:rPr>
              <a:t>						</a:t>
            </a:r>
          </a:p>
          <a:p>
            <a:pPr lvl="0">
              <a:spcBef>
                <a:spcPts val="0"/>
              </a:spcBef>
              <a:buNone/>
            </a:pPr>
            <a:r>
              <a:rPr lang="en" sz="2000">
                <a:solidFill>
                  <a:srgbClr val="FFFFFF"/>
                </a:solidFill>
              </a:rPr>
              <a:t>HTML5 added new media elements (i.e: &lt;video&gt;, &lt;audio&gt;, &lt;embed&gt; etc...)</a:t>
            </a:r>
          </a:p>
          <a:p>
            <a:pPr lvl="0">
              <a:spcBef>
                <a:spcPts val="0"/>
              </a:spcBef>
              <a:buNone/>
            </a:pPr>
            <a:r>
              <a:t/>
            </a:r>
            <a:endParaRPr sz="2000">
              <a:solidFill>
                <a:srgbClr val="FFFFFF"/>
              </a:solidFill>
            </a:endParaRPr>
          </a:p>
          <a:p>
            <a:pPr lvl="0">
              <a:spcBef>
                <a:spcPts val="0"/>
              </a:spcBef>
              <a:buNone/>
            </a:pPr>
            <a:r>
              <a:rPr lang="en" sz="2000">
                <a:solidFill>
                  <a:srgbClr val="FFFFFF"/>
                </a:solidFill>
              </a:rPr>
              <a:t>HTML5 contains many features to facilitate the development of web applications </a:t>
            </a:r>
          </a:p>
          <a:p>
            <a:pPr lvl="0">
              <a:spcBef>
                <a:spcPts val="0"/>
              </a:spcBef>
              <a:buNone/>
            </a:pPr>
            <a:r>
              <a:rPr lang="en" sz="2000">
                <a:solidFill>
                  <a:srgbClr val="FFFFFF"/>
                </a:solidFill>
              </a:rPr>
              <a:t>					</a:t>
            </a:r>
          </a:p>
          <a:p>
            <a:pPr lvl="0">
              <a:spcBef>
                <a:spcPts val="0"/>
              </a:spcBef>
              <a:buNone/>
            </a:pPr>
            <a:r>
              <a:rPr lang="en" sz="2000">
                <a:solidFill>
                  <a:srgbClr val="FFFFFF"/>
                </a:solidFill>
              </a:rPr>
              <a:t>				</a:t>
            </a:r>
          </a:p>
          <a:p>
            <a:pPr lvl="0">
              <a:spcBef>
                <a:spcPts val="0"/>
              </a:spcBef>
              <a:buNone/>
            </a:pPr>
            <a:r>
              <a:rPr lang="en" sz="2000">
                <a:solidFill>
                  <a:srgbClr val="FFFFFF"/>
                </a:solidFill>
              </a:rPr>
              <a:t>			</a:t>
            </a:r>
          </a:p>
          <a:p>
            <a:pPr lvl="0">
              <a:spcBef>
                <a:spcPts val="0"/>
              </a:spcBef>
              <a:buNone/>
            </a:pPr>
            <a:r>
              <a:rPr lang="en" sz="2000">
                <a:solidFill>
                  <a:srgbClr val="FFFFFF"/>
                </a:solidFill>
              </a:rPr>
              <a:t>		</a:t>
            </a:r>
          </a:p>
          <a:p>
            <a:pPr lvl="0">
              <a:spcBef>
                <a:spcPts val="0"/>
              </a:spcBef>
              <a:buNone/>
            </a:pPr>
            <a:r>
              <a:t/>
            </a:r>
            <a:endParaRPr sz="20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2047700"/>
            <a:ext cx="8520600" cy="841800"/>
          </a:xfrm>
          <a:prstGeom prst="rect">
            <a:avLst/>
          </a:prstGeom>
        </p:spPr>
        <p:txBody>
          <a:bodyPr anchorCtr="0" anchor="ctr" bIns="91425" lIns="91425" rIns="91425" tIns="91425">
            <a:noAutofit/>
          </a:bodyPr>
          <a:lstStyle/>
          <a:p>
            <a:pPr lvl="0" rtl="0">
              <a:spcBef>
                <a:spcPts val="0"/>
              </a:spcBef>
              <a:buNone/>
            </a:pPr>
            <a:r>
              <a:rPr lang="en"/>
              <a:t>What is HTML5?</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311712" y="1035475"/>
            <a:ext cx="8520600" cy="841800"/>
          </a:xfrm>
          <a:prstGeom prst="rect">
            <a:avLst/>
          </a:prstGeom>
        </p:spPr>
        <p:txBody>
          <a:bodyPr anchorCtr="0" anchor="ctr" bIns="91425" lIns="91425" rIns="91425" tIns="91425">
            <a:noAutofit/>
          </a:bodyPr>
          <a:lstStyle/>
          <a:p>
            <a:pPr lvl="0">
              <a:spcBef>
                <a:spcPts val="0"/>
              </a:spcBef>
              <a:buNone/>
            </a:pPr>
            <a:r>
              <a:rPr lang="en"/>
              <a:t>Hyper Text Markup Language</a:t>
            </a:r>
          </a:p>
        </p:txBody>
      </p:sp>
      <p:pic>
        <p:nvPicPr>
          <p:cNvPr id="184" name="Shape 184"/>
          <p:cNvPicPr preferRelativeResize="0"/>
          <p:nvPr/>
        </p:nvPicPr>
        <p:blipFill>
          <a:blip r:embed="rId3">
            <a:alphaModFix/>
          </a:blip>
          <a:stretch>
            <a:fillRect/>
          </a:stretch>
        </p:blipFill>
        <p:spPr>
          <a:xfrm>
            <a:off x="2107087" y="2182075"/>
            <a:ext cx="4752975" cy="267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pic>
        <p:nvPicPr>
          <p:cNvPr id="189" name="Shape 189"/>
          <p:cNvPicPr preferRelativeResize="0"/>
          <p:nvPr/>
        </p:nvPicPr>
        <p:blipFill>
          <a:blip r:embed="rId3">
            <a:alphaModFix/>
          </a:blip>
          <a:stretch>
            <a:fillRect/>
          </a:stretch>
        </p:blipFill>
        <p:spPr>
          <a:xfrm>
            <a:off x="110575" y="1082750"/>
            <a:ext cx="8922849" cy="2676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nvSpPr>
        <p:spPr>
          <a:xfrm>
            <a:off x="1016900" y="781100"/>
            <a:ext cx="6956400" cy="42741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9900"/>
                </a:solidFill>
              </a:rPr>
              <a:t>&lt;html&gt;</a:t>
            </a:r>
          </a:p>
          <a:p>
            <a:pPr lvl="0" rtl="0">
              <a:spcBef>
                <a:spcPts val="0"/>
              </a:spcBef>
              <a:buNone/>
            </a:pPr>
            <a:r>
              <a:t/>
            </a:r>
            <a:endParaRPr b="1" sz="3000">
              <a:solidFill>
                <a:srgbClr val="FF9900"/>
              </a:solidFill>
            </a:endParaRPr>
          </a:p>
          <a:p>
            <a:pPr lvl="0" rtl="0">
              <a:spcBef>
                <a:spcPts val="0"/>
              </a:spcBef>
              <a:buNone/>
            </a:pPr>
            <a:r>
              <a:t/>
            </a:r>
            <a:endParaRPr b="1" sz="3000">
              <a:solidFill>
                <a:srgbClr val="FF9900"/>
              </a:solidFill>
            </a:endParaRPr>
          </a:p>
          <a:p>
            <a:pPr lvl="0" rtl="0">
              <a:spcBef>
                <a:spcPts val="0"/>
              </a:spcBef>
              <a:buNone/>
            </a:pPr>
            <a:r>
              <a:t/>
            </a:r>
            <a:endParaRPr b="1" sz="3000">
              <a:solidFill>
                <a:srgbClr val="FF9900"/>
              </a:solidFill>
            </a:endParaRPr>
          </a:p>
          <a:p>
            <a:pPr lvl="0" rtl="0">
              <a:spcBef>
                <a:spcPts val="0"/>
              </a:spcBef>
              <a:buNone/>
            </a:pPr>
            <a:r>
              <a:t/>
            </a:r>
            <a:endParaRPr b="1" sz="3000">
              <a:solidFill>
                <a:srgbClr val="FF9900"/>
              </a:solidFill>
            </a:endParaRPr>
          </a:p>
          <a:p>
            <a:pPr lvl="0" rtl="0">
              <a:spcBef>
                <a:spcPts val="0"/>
              </a:spcBef>
              <a:buNone/>
            </a:pPr>
            <a:r>
              <a:t/>
            </a:r>
            <a:endParaRPr b="1" sz="3000">
              <a:solidFill>
                <a:srgbClr val="FF9900"/>
              </a:solidFill>
            </a:endParaRPr>
          </a:p>
          <a:p>
            <a:pPr lvl="0" rtl="0">
              <a:spcBef>
                <a:spcPts val="0"/>
              </a:spcBef>
              <a:buNone/>
            </a:pPr>
            <a:r>
              <a:t/>
            </a:r>
            <a:endParaRPr b="1" sz="3000">
              <a:solidFill>
                <a:srgbClr val="FF9900"/>
              </a:solidFill>
            </a:endParaRPr>
          </a:p>
          <a:p>
            <a:pPr lvl="0" rtl="0">
              <a:spcBef>
                <a:spcPts val="0"/>
              </a:spcBef>
              <a:buNone/>
            </a:pPr>
            <a:r>
              <a:rPr b="1" lang="en" sz="3000">
                <a:solidFill>
                  <a:srgbClr val="FF9900"/>
                </a:solidFill>
              </a:rPr>
              <a:t>&lt;/html&gt;</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nvSpPr>
        <p:spPr>
          <a:xfrm>
            <a:off x="1016900" y="781100"/>
            <a:ext cx="6956400" cy="4274100"/>
          </a:xfrm>
          <a:prstGeom prst="rect">
            <a:avLst/>
          </a:prstGeom>
          <a:noFill/>
          <a:ln>
            <a:noFill/>
          </a:ln>
        </p:spPr>
        <p:txBody>
          <a:bodyPr anchorCtr="0" anchor="t" bIns="91425" lIns="91425" rIns="91425" tIns="91425">
            <a:noAutofit/>
          </a:bodyPr>
          <a:lstStyle/>
          <a:p>
            <a:pPr lvl="0">
              <a:spcBef>
                <a:spcPts val="0"/>
              </a:spcBef>
              <a:buNone/>
            </a:pPr>
            <a:r>
              <a:rPr b="1" lang="en" sz="3000">
                <a:solidFill>
                  <a:srgbClr val="FF9900"/>
                </a:solidFill>
              </a:rPr>
              <a:t>&lt;html&gt;</a:t>
            </a:r>
          </a:p>
          <a:p>
            <a:pPr lvl="0" rtl="0">
              <a:spcBef>
                <a:spcPts val="0"/>
              </a:spcBef>
              <a:buNone/>
            </a:pPr>
            <a:r>
              <a:rPr b="1" lang="en" sz="3000">
                <a:solidFill>
                  <a:srgbClr val="E06666"/>
                </a:solidFill>
              </a:rPr>
              <a:t>&lt;body&gt;</a:t>
            </a:r>
          </a:p>
          <a:p>
            <a:pPr lvl="0" rtl="0">
              <a:spcBef>
                <a:spcPts val="0"/>
              </a:spcBef>
              <a:buNone/>
            </a:pPr>
            <a:r>
              <a:t/>
            </a:r>
            <a:endParaRPr b="1" sz="3000">
              <a:solidFill>
                <a:srgbClr val="FF9900"/>
              </a:solidFill>
            </a:endParaRPr>
          </a:p>
          <a:p>
            <a:pPr lvl="0">
              <a:spcBef>
                <a:spcPts val="0"/>
              </a:spcBef>
              <a:buNone/>
            </a:pPr>
            <a:r>
              <a:t/>
            </a:r>
            <a:endParaRPr b="1" sz="3000">
              <a:solidFill>
                <a:srgbClr val="FF9900"/>
              </a:solidFill>
            </a:endParaRPr>
          </a:p>
          <a:p>
            <a:pPr lvl="0" rtl="0">
              <a:spcBef>
                <a:spcPts val="0"/>
              </a:spcBef>
              <a:buNone/>
            </a:pPr>
            <a:r>
              <a:t/>
            </a:r>
            <a:endParaRPr b="1" sz="3000">
              <a:solidFill>
                <a:srgbClr val="F4CCCC"/>
              </a:solidFill>
            </a:endParaRPr>
          </a:p>
          <a:p>
            <a:pPr lvl="0" rtl="0">
              <a:spcBef>
                <a:spcPts val="0"/>
              </a:spcBef>
              <a:buNone/>
            </a:pPr>
            <a:r>
              <a:rPr b="1" lang="en" sz="3000">
                <a:solidFill>
                  <a:srgbClr val="E06666"/>
                </a:solidFill>
              </a:rPr>
              <a:t>&lt;/body&gt;</a:t>
            </a:r>
          </a:p>
          <a:p>
            <a:pPr lvl="0" rtl="0">
              <a:spcBef>
                <a:spcPts val="0"/>
              </a:spcBef>
              <a:buNone/>
            </a:pPr>
            <a:r>
              <a:rPr b="1" lang="en" sz="3000">
                <a:solidFill>
                  <a:srgbClr val="FF9900"/>
                </a:solidFill>
              </a:rPr>
              <a:t>&lt;/html&gt;</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nvSpPr>
        <p:spPr>
          <a:xfrm>
            <a:off x="1016900" y="781100"/>
            <a:ext cx="6956400" cy="4274100"/>
          </a:xfrm>
          <a:prstGeom prst="rect">
            <a:avLst/>
          </a:prstGeom>
          <a:noFill/>
          <a:ln>
            <a:noFill/>
          </a:ln>
        </p:spPr>
        <p:txBody>
          <a:bodyPr anchorCtr="0" anchor="t" bIns="91425" lIns="91425" rIns="91425" tIns="91425">
            <a:noAutofit/>
          </a:bodyPr>
          <a:lstStyle/>
          <a:p>
            <a:pPr lvl="0">
              <a:spcBef>
                <a:spcPts val="0"/>
              </a:spcBef>
              <a:buNone/>
            </a:pPr>
            <a:r>
              <a:rPr b="1" lang="en" sz="3000">
                <a:solidFill>
                  <a:srgbClr val="FF9900"/>
                </a:solidFill>
              </a:rPr>
              <a:t>&lt;html&gt;</a:t>
            </a:r>
          </a:p>
          <a:p>
            <a:pPr lvl="0" rtl="0">
              <a:spcBef>
                <a:spcPts val="0"/>
              </a:spcBef>
              <a:buNone/>
            </a:pPr>
            <a:r>
              <a:rPr b="1" lang="en" sz="3000">
                <a:solidFill>
                  <a:srgbClr val="6D9EEB"/>
                </a:solidFill>
              </a:rPr>
              <a:t>&lt;h1&gt;  Coding Rulz &lt;/h1&gt;</a:t>
            </a:r>
          </a:p>
          <a:p>
            <a:pPr lvl="0" rtl="0">
              <a:spcBef>
                <a:spcPts val="0"/>
              </a:spcBef>
              <a:buNone/>
            </a:pPr>
            <a:r>
              <a:rPr b="1" lang="en" sz="3000">
                <a:solidFill>
                  <a:srgbClr val="E06666"/>
                </a:solidFill>
              </a:rPr>
              <a:t>&lt;body&gt;</a:t>
            </a:r>
          </a:p>
          <a:p>
            <a:pPr lvl="0" rtl="0">
              <a:spcBef>
                <a:spcPts val="0"/>
              </a:spcBef>
              <a:buNone/>
            </a:pPr>
            <a:r>
              <a:t/>
            </a:r>
            <a:endParaRPr b="1" sz="3000">
              <a:solidFill>
                <a:srgbClr val="FF9900"/>
              </a:solidFill>
            </a:endParaRPr>
          </a:p>
          <a:p>
            <a:pPr lvl="0" rtl="0">
              <a:spcBef>
                <a:spcPts val="0"/>
              </a:spcBef>
              <a:buNone/>
            </a:pPr>
            <a:r>
              <a:t/>
            </a:r>
            <a:endParaRPr b="1" sz="3000">
              <a:solidFill>
                <a:srgbClr val="FF9900"/>
              </a:solidFill>
            </a:endParaRPr>
          </a:p>
          <a:p>
            <a:pPr lvl="0" rtl="0">
              <a:spcBef>
                <a:spcPts val="0"/>
              </a:spcBef>
              <a:buNone/>
            </a:pPr>
            <a:r>
              <a:t/>
            </a:r>
            <a:endParaRPr b="1" sz="3000">
              <a:solidFill>
                <a:srgbClr val="F4CCCC"/>
              </a:solidFill>
            </a:endParaRPr>
          </a:p>
          <a:p>
            <a:pPr lvl="0" rtl="0">
              <a:spcBef>
                <a:spcPts val="0"/>
              </a:spcBef>
              <a:buNone/>
            </a:pPr>
            <a:r>
              <a:rPr b="1" lang="en" sz="3000">
                <a:solidFill>
                  <a:srgbClr val="E06666"/>
                </a:solidFill>
              </a:rPr>
              <a:t>&lt;/body&gt;</a:t>
            </a:r>
          </a:p>
          <a:p>
            <a:pPr lvl="0" rtl="0">
              <a:spcBef>
                <a:spcPts val="0"/>
              </a:spcBef>
              <a:buNone/>
            </a:pPr>
            <a:r>
              <a:rPr b="1" lang="en" sz="3000">
                <a:solidFill>
                  <a:srgbClr val="FF9900"/>
                </a:solidFill>
              </a:rPr>
              <a:t>&lt;/html&gt;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nvSpPr>
        <p:spPr>
          <a:xfrm>
            <a:off x="1016900" y="781100"/>
            <a:ext cx="6956400" cy="42741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9900"/>
                </a:solidFill>
              </a:rPr>
              <a:t>&lt;html&gt;</a:t>
            </a:r>
          </a:p>
          <a:p>
            <a:pPr lvl="0" rtl="0">
              <a:spcBef>
                <a:spcPts val="0"/>
              </a:spcBef>
              <a:buNone/>
            </a:pPr>
            <a:r>
              <a:rPr b="1" lang="en" sz="3000">
                <a:solidFill>
                  <a:srgbClr val="6D9EEB"/>
                </a:solidFill>
              </a:rPr>
              <a:t>&lt;h1&gt;  Coding Rulz&lt;/h1&gt;</a:t>
            </a:r>
          </a:p>
          <a:p>
            <a:pPr lvl="0" rtl="0">
              <a:spcBef>
                <a:spcPts val="0"/>
              </a:spcBef>
              <a:buNone/>
            </a:pPr>
            <a:r>
              <a:rPr b="1" lang="en" sz="3000">
                <a:solidFill>
                  <a:srgbClr val="E06666"/>
                </a:solidFill>
              </a:rPr>
              <a:t>&lt;body&gt;</a:t>
            </a:r>
          </a:p>
          <a:p>
            <a:pPr lvl="0" rtl="0">
              <a:spcBef>
                <a:spcPts val="0"/>
              </a:spcBef>
              <a:buNone/>
            </a:pPr>
            <a:r>
              <a:rPr b="1" lang="en" sz="3000">
                <a:solidFill>
                  <a:srgbClr val="FFE599"/>
                </a:solidFill>
              </a:rPr>
              <a:t>       &lt;p&gt;</a:t>
            </a:r>
          </a:p>
          <a:p>
            <a:pPr lvl="0" rtl="0">
              <a:spcBef>
                <a:spcPts val="0"/>
              </a:spcBef>
              <a:buNone/>
            </a:pPr>
            <a:r>
              <a:t/>
            </a:r>
            <a:endParaRPr b="1" sz="3000">
              <a:solidFill>
                <a:srgbClr val="FFE599"/>
              </a:solidFill>
            </a:endParaRPr>
          </a:p>
          <a:p>
            <a:pPr lvl="0" rtl="0">
              <a:spcBef>
                <a:spcPts val="0"/>
              </a:spcBef>
              <a:buNone/>
            </a:pPr>
            <a:r>
              <a:rPr b="1" lang="en" sz="3000">
                <a:solidFill>
                  <a:srgbClr val="FFE599"/>
                </a:solidFill>
              </a:rPr>
              <a:t>       </a:t>
            </a:r>
            <a:r>
              <a:rPr b="1" lang="en" sz="3000">
                <a:solidFill>
                  <a:srgbClr val="FFE599"/>
                </a:solidFill>
              </a:rPr>
              <a:t>&lt;/p&gt;</a:t>
            </a:r>
          </a:p>
          <a:p>
            <a:pPr lvl="0" rtl="0">
              <a:spcBef>
                <a:spcPts val="0"/>
              </a:spcBef>
              <a:buNone/>
            </a:pPr>
            <a:r>
              <a:rPr b="1" lang="en" sz="3000">
                <a:solidFill>
                  <a:srgbClr val="E06666"/>
                </a:solidFill>
              </a:rPr>
              <a:t>&lt;/body&gt;</a:t>
            </a:r>
          </a:p>
          <a:p>
            <a:pPr lvl="0" rtl="0">
              <a:spcBef>
                <a:spcPts val="0"/>
              </a:spcBef>
              <a:buNone/>
            </a:pPr>
            <a:r>
              <a:rPr b="1" lang="en" sz="3000">
                <a:solidFill>
                  <a:srgbClr val="FF9900"/>
                </a:solidFill>
              </a:rPr>
              <a:t>&lt;/html&gt;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github.com/kgrnbrg/mmp210/wiki</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nvSpPr>
        <p:spPr>
          <a:xfrm>
            <a:off x="1016900" y="781100"/>
            <a:ext cx="6956400" cy="42741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9900"/>
                </a:solidFill>
              </a:rPr>
              <a:t>&lt;html&gt;</a:t>
            </a:r>
          </a:p>
          <a:p>
            <a:pPr lvl="0" rtl="0">
              <a:spcBef>
                <a:spcPts val="0"/>
              </a:spcBef>
              <a:buNone/>
            </a:pPr>
            <a:r>
              <a:rPr b="1" lang="en" sz="3000">
                <a:solidFill>
                  <a:srgbClr val="6D9EEB"/>
                </a:solidFill>
              </a:rPr>
              <a:t>&lt;h1&gt;  Coding Rulz &lt;/h1&gt;</a:t>
            </a:r>
          </a:p>
          <a:p>
            <a:pPr lvl="0" rtl="0">
              <a:spcBef>
                <a:spcPts val="0"/>
              </a:spcBef>
              <a:buNone/>
            </a:pPr>
            <a:r>
              <a:rPr b="1" lang="en" sz="3000">
                <a:solidFill>
                  <a:srgbClr val="E06666"/>
                </a:solidFill>
              </a:rPr>
              <a:t>&lt;body&gt;</a:t>
            </a:r>
          </a:p>
          <a:p>
            <a:pPr lvl="0" rtl="0">
              <a:spcBef>
                <a:spcPts val="0"/>
              </a:spcBef>
              <a:buNone/>
            </a:pPr>
            <a:r>
              <a:rPr b="1" lang="en" sz="3000">
                <a:solidFill>
                  <a:srgbClr val="FFE599"/>
                </a:solidFill>
              </a:rPr>
              <a:t>       &lt;p&gt;</a:t>
            </a:r>
          </a:p>
          <a:p>
            <a:pPr lvl="0" rtl="0">
              <a:spcBef>
                <a:spcPts val="0"/>
              </a:spcBef>
              <a:buNone/>
            </a:pPr>
            <a:r>
              <a:rPr b="1" lang="en" sz="3000">
                <a:solidFill>
                  <a:srgbClr val="FFE599"/>
                </a:solidFill>
              </a:rPr>
              <a:t>			&lt;img src = “kyle.jpg”&gt;</a:t>
            </a:r>
          </a:p>
          <a:p>
            <a:pPr lvl="0" rtl="0">
              <a:spcBef>
                <a:spcPts val="0"/>
              </a:spcBef>
              <a:buNone/>
            </a:pPr>
            <a:r>
              <a:rPr b="1" lang="en" sz="3000">
                <a:solidFill>
                  <a:srgbClr val="FFE599"/>
                </a:solidFill>
              </a:rPr>
              <a:t>       &lt;/p&gt;</a:t>
            </a:r>
          </a:p>
          <a:p>
            <a:pPr lvl="0" rtl="0">
              <a:spcBef>
                <a:spcPts val="0"/>
              </a:spcBef>
              <a:buNone/>
            </a:pPr>
            <a:r>
              <a:rPr b="1" lang="en" sz="3000">
                <a:solidFill>
                  <a:srgbClr val="E06666"/>
                </a:solidFill>
              </a:rPr>
              <a:t>&lt;/body&gt;</a:t>
            </a:r>
          </a:p>
          <a:p>
            <a:pPr lvl="0" rtl="0">
              <a:spcBef>
                <a:spcPts val="0"/>
              </a:spcBef>
              <a:buNone/>
            </a:pPr>
            <a:r>
              <a:rPr b="1" lang="en" sz="3000">
                <a:solidFill>
                  <a:srgbClr val="FF9900"/>
                </a:solidFill>
              </a:rPr>
              <a:t>&lt;/html&gt;</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p:nvPr/>
        </p:nvSpPr>
        <p:spPr>
          <a:xfrm>
            <a:off x="-14750" y="-14750"/>
            <a:ext cx="9144000" cy="51435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0" name="Shape 220"/>
          <p:cNvSpPr txBox="1"/>
          <p:nvPr/>
        </p:nvSpPr>
        <p:spPr>
          <a:xfrm>
            <a:off x="250550" y="176850"/>
            <a:ext cx="4347600" cy="810600"/>
          </a:xfrm>
          <a:prstGeom prst="rect">
            <a:avLst/>
          </a:prstGeom>
          <a:noFill/>
          <a:ln>
            <a:noFill/>
          </a:ln>
        </p:spPr>
        <p:txBody>
          <a:bodyPr anchorCtr="0" anchor="t" bIns="91425" lIns="91425" rIns="91425" tIns="91425">
            <a:noAutofit/>
          </a:bodyPr>
          <a:lstStyle/>
          <a:p>
            <a:pPr lvl="0">
              <a:spcBef>
                <a:spcPts val="0"/>
              </a:spcBef>
              <a:buNone/>
            </a:pPr>
            <a:r>
              <a:rPr b="1" lang="en" sz="3000"/>
              <a:t>Coding Rulz</a:t>
            </a:r>
          </a:p>
        </p:txBody>
      </p:sp>
      <p:pic>
        <p:nvPicPr>
          <p:cNvPr id="221" name="Shape 221"/>
          <p:cNvPicPr preferRelativeResize="0"/>
          <p:nvPr/>
        </p:nvPicPr>
        <p:blipFill>
          <a:blip r:embed="rId3">
            <a:alphaModFix/>
          </a:blip>
          <a:stretch>
            <a:fillRect/>
          </a:stretch>
        </p:blipFill>
        <p:spPr>
          <a:xfrm>
            <a:off x="310124" y="987450"/>
            <a:ext cx="2981449" cy="28222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1101125"/>
            <a:ext cx="8520600" cy="4344900"/>
          </a:xfrm>
          <a:prstGeom prst="rect">
            <a:avLst/>
          </a:prstGeom>
        </p:spPr>
        <p:txBody>
          <a:bodyPr anchorCtr="0" anchor="ctr" bIns="91425" lIns="91425" rIns="91425" tIns="91425">
            <a:noAutofit/>
          </a:bodyPr>
          <a:lstStyle/>
          <a:p>
            <a:pPr lvl="0" rtl="0" algn="l">
              <a:lnSpc>
                <a:spcPct val="163636"/>
              </a:lnSpc>
              <a:spcBef>
                <a:spcPts val="0"/>
              </a:spcBef>
              <a:buNone/>
            </a:pPr>
            <a:r>
              <a:rPr lang="en" sz="1800">
                <a:solidFill>
                  <a:srgbClr val="F3F3F3"/>
                </a:solidFill>
              </a:rPr>
              <a:t>The basic structural tags of HTML include doctype, html, head and body</a:t>
            </a:r>
          </a:p>
          <a:p>
            <a:pPr lvl="0" rtl="0" algn="l">
              <a:lnSpc>
                <a:spcPct val="163636"/>
              </a:lnSpc>
              <a:spcBef>
                <a:spcPts val="0"/>
              </a:spcBef>
              <a:buNone/>
            </a:pPr>
            <a:r>
              <a:rPr b="1" lang="en" sz="1800" u="sng">
                <a:solidFill>
                  <a:srgbClr val="F3F3F3"/>
                </a:solidFill>
                <a:highlight>
                  <a:srgbClr val="B7B7B7"/>
                </a:highlight>
              </a:rPr>
              <a:t>doctype</a:t>
            </a:r>
            <a:r>
              <a:rPr lang="en" sz="1800">
                <a:solidFill>
                  <a:srgbClr val="F3F3F3"/>
                </a:solidFill>
              </a:rPr>
              <a:t> tells the browser what type of document it is reading.</a:t>
            </a:r>
          </a:p>
          <a:p>
            <a:pPr lvl="0" rtl="0" algn="l">
              <a:lnSpc>
                <a:spcPct val="163636"/>
              </a:lnSpc>
              <a:spcBef>
                <a:spcPts val="0"/>
              </a:spcBef>
              <a:buNone/>
            </a:pPr>
            <a:r>
              <a:rPr b="1" lang="en" sz="1800" u="sng">
                <a:solidFill>
                  <a:srgbClr val="F3F3F3"/>
                </a:solidFill>
                <a:highlight>
                  <a:srgbClr val="B7B7B7"/>
                </a:highlight>
              </a:rPr>
              <a:t>html</a:t>
            </a:r>
            <a:r>
              <a:rPr lang="en" sz="1800">
                <a:solidFill>
                  <a:srgbClr val="F3F3F3"/>
                </a:solidFill>
              </a:rPr>
              <a:t> is a wrapper for the all of the content in the document.</a:t>
            </a:r>
          </a:p>
          <a:p>
            <a:pPr lvl="0" rtl="0" algn="l">
              <a:lnSpc>
                <a:spcPct val="163636"/>
              </a:lnSpc>
              <a:spcBef>
                <a:spcPts val="0"/>
              </a:spcBef>
              <a:buNone/>
            </a:pPr>
            <a:r>
              <a:rPr b="1" lang="en" sz="1800" u="sng">
                <a:solidFill>
                  <a:srgbClr val="F3F3F3"/>
                </a:solidFill>
                <a:highlight>
                  <a:srgbClr val="B7B7B7"/>
                </a:highlight>
              </a:rPr>
              <a:t>head</a:t>
            </a:r>
            <a:r>
              <a:rPr lang="en" sz="1800" u="sng">
                <a:solidFill>
                  <a:srgbClr val="F3F3F3"/>
                </a:solidFill>
              </a:rPr>
              <a:t> </a:t>
            </a:r>
            <a:r>
              <a:rPr lang="en" sz="1800">
                <a:solidFill>
                  <a:srgbClr val="F3F3F3"/>
                </a:solidFill>
              </a:rPr>
              <a:t>contains information that is invisible to the user, such as meta information about the page, links to stylesheets and scripting, and other functionality.</a:t>
            </a:r>
          </a:p>
          <a:p>
            <a:pPr lvl="0" rtl="0" algn="l">
              <a:lnSpc>
                <a:spcPct val="163636"/>
              </a:lnSpc>
              <a:spcBef>
                <a:spcPts val="0"/>
              </a:spcBef>
              <a:buNone/>
            </a:pPr>
            <a:r>
              <a:rPr b="1" lang="en" sz="1800" u="sng">
                <a:solidFill>
                  <a:srgbClr val="F3F3F3"/>
                </a:solidFill>
                <a:highlight>
                  <a:srgbClr val="B7B7B7"/>
                </a:highlight>
              </a:rPr>
              <a:t>body</a:t>
            </a:r>
            <a:r>
              <a:rPr b="1" lang="en" sz="1800">
                <a:solidFill>
                  <a:srgbClr val="F3F3F3"/>
                </a:solidFill>
              </a:rPr>
              <a:t> </a:t>
            </a:r>
            <a:r>
              <a:rPr lang="en" sz="1800">
                <a:solidFill>
                  <a:srgbClr val="F3F3F3"/>
                </a:solidFill>
              </a:rPr>
              <a:t>contains all of the content and structure that goes on the page.</a:t>
            </a:r>
          </a:p>
          <a:p>
            <a:pPr lvl="0" rtl="0" algn="l">
              <a:lnSpc>
                <a:spcPct val="163636"/>
              </a:lnSpc>
              <a:spcBef>
                <a:spcPts val="0"/>
              </a:spcBef>
              <a:buNone/>
            </a:pPr>
            <a:r>
              <a:rPr b="1" lang="en" sz="1800" u="sng">
                <a:solidFill>
                  <a:srgbClr val="F3F3F3"/>
                </a:solidFill>
                <a:highlight>
                  <a:srgbClr val="B7B7B7"/>
                </a:highlight>
              </a:rPr>
              <a:t>div</a:t>
            </a:r>
            <a:r>
              <a:rPr lang="en" sz="1800">
                <a:solidFill>
                  <a:srgbClr val="F3F3F3"/>
                </a:solidFill>
              </a:rPr>
              <a:t>  is a basic element that stand for division. It is used as a neutral building block for position and creating hierarchy with a page.</a:t>
            </a:r>
          </a:p>
          <a:p>
            <a:pPr lvl="0" rtl="0">
              <a:spcBef>
                <a:spcPts val="0"/>
              </a:spcBef>
              <a:buNone/>
            </a:pPr>
            <a:r>
              <a:t/>
            </a:r>
            <a:endParaRPr sz="1800">
              <a:solidFill>
                <a:srgbClr val="F3F3F3"/>
              </a:solidFill>
            </a:endParaRPr>
          </a:p>
        </p:txBody>
      </p:sp>
      <p:sp>
        <p:nvSpPr>
          <p:cNvPr id="227" name="Shape 227"/>
          <p:cNvSpPr txBox="1"/>
          <p:nvPr/>
        </p:nvSpPr>
        <p:spPr>
          <a:xfrm>
            <a:off x="311700" y="303500"/>
            <a:ext cx="7994400" cy="10383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FFFF"/>
                </a:solidFill>
              </a:rPr>
              <a:t>Structural tags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nvSpPr>
        <p:spPr>
          <a:xfrm>
            <a:off x="447250" y="718800"/>
            <a:ext cx="8018700" cy="3689700"/>
          </a:xfrm>
          <a:prstGeom prst="rect">
            <a:avLst/>
          </a:prstGeom>
          <a:noFill/>
          <a:ln>
            <a:noFill/>
          </a:ln>
        </p:spPr>
        <p:txBody>
          <a:bodyPr anchorCtr="0" anchor="ctr" bIns="91425" lIns="91425" rIns="91425" tIns="91425">
            <a:noAutofit/>
          </a:bodyPr>
          <a:lstStyle/>
          <a:p>
            <a:pPr lvl="0" rtl="0">
              <a:lnSpc>
                <a:spcPct val="115000"/>
              </a:lnSpc>
              <a:spcBef>
                <a:spcPts val="1800"/>
              </a:spcBef>
              <a:spcAft>
                <a:spcPts val="400"/>
              </a:spcAft>
              <a:buNone/>
            </a:pPr>
            <a:r>
              <a:rPr b="1" lang="en" sz="2400">
                <a:solidFill>
                  <a:srgbClr val="FFFFFF"/>
                </a:solidFill>
              </a:rPr>
              <a:t>Text tags</a:t>
            </a:r>
          </a:p>
          <a:p>
            <a:pPr lvl="0" rtl="0">
              <a:lnSpc>
                <a:spcPct val="115000"/>
              </a:lnSpc>
              <a:spcBef>
                <a:spcPts val="1100"/>
              </a:spcBef>
              <a:spcAft>
                <a:spcPts val="1100"/>
              </a:spcAft>
              <a:buNone/>
            </a:pPr>
            <a:r>
              <a:rPr lang="en" sz="1800">
                <a:solidFill>
                  <a:srgbClr val="FFFFFF"/>
                </a:solidFill>
                <a:latin typeface="Times New Roman"/>
                <a:ea typeface="Times New Roman"/>
                <a:cs typeface="Times New Roman"/>
                <a:sym typeface="Times New Roman"/>
              </a:rPr>
              <a:t>Tags for text include:</a:t>
            </a:r>
          </a:p>
          <a:p>
            <a:pPr indent="-342900" lvl="0" marL="457200" rtl="0">
              <a:lnSpc>
                <a:spcPct val="115000"/>
              </a:lnSpc>
              <a:spcBef>
                <a:spcPts val="1100"/>
              </a:spcBef>
              <a:spcAft>
                <a:spcPts val="1100"/>
              </a:spcAft>
              <a:buClr>
                <a:srgbClr val="FFFFFF"/>
              </a:buClr>
              <a:buSzPct val="100000"/>
              <a:buChar char="●"/>
            </a:pPr>
            <a:r>
              <a:rPr lang="en" sz="1800">
                <a:solidFill>
                  <a:srgbClr val="FFFFFF"/>
                </a:solidFill>
                <a:highlight>
                  <a:srgbClr val="B7B7B7"/>
                </a:highlight>
              </a:rPr>
              <a:t>h1, h2, h3, h4, h5, h6</a:t>
            </a:r>
            <a:r>
              <a:rPr lang="en" sz="1800">
                <a:solidFill>
                  <a:srgbClr val="FFFFFF"/>
                </a:solidFill>
              </a:rPr>
              <a:t> are headings, such as the title of these slides, the higher the number the smaller the font and weight</a:t>
            </a:r>
          </a:p>
          <a:p>
            <a:pPr indent="-342900" lvl="0" marL="457200" rtl="0">
              <a:lnSpc>
                <a:spcPct val="115000"/>
              </a:lnSpc>
              <a:spcBef>
                <a:spcPts val="1100"/>
              </a:spcBef>
              <a:spcAft>
                <a:spcPts val="1100"/>
              </a:spcAft>
              <a:buClr>
                <a:srgbClr val="FFFFFF"/>
              </a:buClr>
              <a:buSzPct val="100000"/>
              <a:buChar char="●"/>
            </a:pPr>
            <a:r>
              <a:rPr lang="en" sz="1800">
                <a:solidFill>
                  <a:srgbClr val="FFFFFF"/>
                </a:solidFill>
                <a:highlight>
                  <a:srgbClr val="CCCCCC"/>
                </a:highlight>
              </a:rPr>
              <a:t>p</a:t>
            </a:r>
            <a:r>
              <a:rPr lang="en" sz="1800">
                <a:solidFill>
                  <a:srgbClr val="FFFFFF"/>
                </a:solidFill>
              </a:rPr>
              <a:t> is the paragraph tag, which is used to organize most text</a:t>
            </a:r>
          </a:p>
          <a:p>
            <a:pPr indent="-342900" lvl="0" marL="457200" rtl="0">
              <a:lnSpc>
                <a:spcPct val="115000"/>
              </a:lnSpc>
              <a:spcBef>
                <a:spcPts val="1100"/>
              </a:spcBef>
              <a:spcAft>
                <a:spcPts val="1100"/>
              </a:spcAft>
              <a:buClr>
                <a:srgbClr val="FFFFFF"/>
              </a:buClr>
              <a:buSzPct val="100000"/>
              <a:buChar char="●"/>
            </a:pPr>
            <a:r>
              <a:rPr lang="en" sz="1800">
                <a:solidFill>
                  <a:srgbClr val="FFFFFF"/>
                </a:solidFill>
                <a:highlight>
                  <a:srgbClr val="B7B7B7"/>
                </a:highlight>
              </a:rPr>
              <a:t>em, strong</a:t>
            </a:r>
            <a:r>
              <a:rPr lang="en" sz="1800">
                <a:solidFill>
                  <a:srgbClr val="FFFFFF"/>
                </a:solidFill>
              </a:rPr>
              <a:t> are style tags, emphasis for </a:t>
            </a:r>
            <a:r>
              <a:rPr i="1" lang="en" sz="1800">
                <a:solidFill>
                  <a:srgbClr val="FFFFFF"/>
                </a:solidFill>
              </a:rPr>
              <a:t>italics</a:t>
            </a:r>
            <a:r>
              <a:rPr lang="en" sz="1800">
                <a:solidFill>
                  <a:srgbClr val="FFFFFF"/>
                </a:solidFill>
              </a:rPr>
              <a:t> and strong for </a:t>
            </a:r>
            <a:r>
              <a:rPr b="1" lang="en" sz="1800">
                <a:solidFill>
                  <a:srgbClr val="FFFFFF"/>
                </a:solidFill>
              </a:rPr>
              <a:t>bold</a:t>
            </a:r>
            <a:r>
              <a:rPr lang="en" sz="1800">
                <a:solidFill>
                  <a:srgbClr val="FFFFFF"/>
                </a:solidFill>
              </a:rPr>
              <a:t>.</a:t>
            </a:r>
          </a:p>
          <a:p>
            <a:pPr indent="-342900" lvl="0" marL="457200" rtl="0">
              <a:lnSpc>
                <a:spcPct val="115000"/>
              </a:lnSpc>
              <a:spcBef>
                <a:spcPts val="1100"/>
              </a:spcBef>
              <a:spcAft>
                <a:spcPts val="1100"/>
              </a:spcAft>
              <a:buClr>
                <a:srgbClr val="FFFFFF"/>
              </a:buClr>
              <a:buSzPct val="100000"/>
              <a:buChar char="●"/>
            </a:pPr>
            <a:r>
              <a:rPr lang="en" sz="1800">
                <a:solidFill>
                  <a:srgbClr val="FFFFFF"/>
                </a:solidFill>
                <a:highlight>
                  <a:srgbClr val="B7B7B7"/>
                </a:highlight>
              </a:rPr>
              <a:t>ul, ol, li </a:t>
            </a:r>
            <a:r>
              <a:rPr lang="en" sz="1800">
                <a:solidFill>
                  <a:srgbClr val="FFFFFF"/>
                </a:solidFill>
              </a:rPr>
              <a:t>are used to create lists such as this one. </a:t>
            </a:r>
            <a:r>
              <a:rPr lang="en" sz="1800">
                <a:solidFill>
                  <a:srgbClr val="FFFFFF"/>
                </a:solidFill>
                <a:highlight>
                  <a:srgbClr val="B7B7B7"/>
                </a:highlight>
              </a:rPr>
              <a:t>ul</a:t>
            </a:r>
            <a:r>
              <a:rPr lang="en" sz="1800">
                <a:solidFill>
                  <a:srgbClr val="FFFFFF"/>
                </a:solidFill>
              </a:rPr>
              <a:t> is unordered list, which makes a list with bullets. </a:t>
            </a:r>
            <a:r>
              <a:rPr lang="en" sz="1800">
                <a:solidFill>
                  <a:srgbClr val="FFFFFF"/>
                </a:solidFill>
                <a:highlight>
                  <a:srgbClr val="B7B7B7"/>
                </a:highlight>
              </a:rPr>
              <a:t>ol</a:t>
            </a:r>
            <a:r>
              <a:rPr lang="en" sz="1800">
                <a:solidFill>
                  <a:srgbClr val="FFFFFF"/>
                </a:solidFill>
              </a:rPr>
              <a:t> is ordered, for numbers. </a:t>
            </a:r>
            <a:r>
              <a:rPr lang="en" sz="1800">
                <a:solidFill>
                  <a:srgbClr val="FFFFFF"/>
                </a:solidFill>
                <a:highlight>
                  <a:srgbClr val="B7B7B7"/>
                </a:highlight>
              </a:rPr>
              <a:t>li</a:t>
            </a:r>
            <a:r>
              <a:rPr lang="en" sz="1800">
                <a:solidFill>
                  <a:srgbClr val="FFFFFF"/>
                </a:solidFill>
              </a:rPr>
              <a:t> is a list item. They are useful for navigation menus.</a:t>
            </a:r>
          </a:p>
          <a:p>
            <a:pPr lvl="0" rtl="0">
              <a:lnSpc>
                <a:spcPct val="115000"/>
              </a:lnSpc>
              <a:spcBef>
                <a:spcPts val="1100"/>
              </a:spcBef>
              <a:spcAft>
                <a:spcPts val="1100"/>
              </a:spcAft>
              <a:buNone/>
            </a:pPr>
            <a:r>
              <a:t/>
            </a:r>
            <a:endParaRPr sz="11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2534225"/>
            <a:ext cx="8520600" cy="841800"/>
          </a:xfrm>
          <a:prstGeom prst="rect">
            <a:avLst/>
          </a:prstGeom>
        </p:spPr>
        <p:txBody>
          <a:bodyPr anchorCtr="0" anchor="ctr" bIns="91425" lIns="91425" rIns="91425" tIns="91425">
            <a:noAutofit/>
          </a:bodyPr>
          <a:lstStyle/>
          <a:p>
            <a:pPr lvl="0" rtl="0" algn="l">
              <a:lnSpc>
                <a:spcPct val="163636"/>
              </a:lnSpc>
              <a:spcBef>
                <a:spcPts val="1800"/>
              </a:spcBef>
              <a:spcAft>
                <a:spcPts val="400"/>
              </a:spcAft>
              <a:buNone/>
            </a:pPr>
            <a:r>
              <a:rPr b="1" lang="en" sz="2000">
                <a:solidFill>
                  <a:srgbClr val="FFFFFF"/>
                </a:solidFill>
              </a:rPr>
              <a:t>Hyperlinks</a:t>
            </a:r>
          </a:p>
          <a:p>
            <a:pPr indent="-355600" lvl="0" marL="457200" rtl="0" algn="l">
              <a:lnSpc>
                <a:spcPct val="163636"/>
              </a:lnSpc>
              <a:spcBef>
                <a:spcPts val="1100"/>
              </a:spcBef>
              <a:spcAft>
                <a:spcPts val="1100"/>
              </a:spcAft>
              <a:buClr>
                <a:srgbClr val="FFFFFF"/>
              </a:buClr>
              <a:buSzPct val="100000"/>
              <a:buChar char="●"/>
            </a:pPr>
            <a:r>
              <a:rPr lang="en" sz="2000">
                <a:solidFill>
                  <a:srgbClr val="FFFFFF"/>
                </a:solidFill>
                <a:highlight>
                  <a:srgbClr val="B7B7B7"/>
                </a:highlight>
              </a:rPr>
              <a:t>a</a:t>
            </a:r>
            <a:r>
              <a:rPr lang="en" sz="2000">
                <a:solidFill>
                  <a:srgbClr val="FFFFFF"/>
                </a:solidFill>
              </a:rPr>
              <a:t> is the anchor tag, for hypertext links. It requires the </a:t>
            </a:r>
            <a:r>
              <a:rPr lang="en" sz="2000">
                <a:solidFill>
                  <a:srgbClr val="FFFFFF"/>
                </a:solidFill>
                <a:highlight>
                  <a:srgbClr val="999999"/>
                </a:highlight>
              </a:rPr>
              <a:t>href </a:t>
            </a:r>
            <a:r>
              <a:rPr lang="en" sz="2000">
                <a:solidFill>
                  <a:srgbClr val="FFFFFF"/>
                </a:solidFill>
              </a:rPr>
              <a:t>attribute to hold the location or URL of the link. It also takes the </a:t>
            </a:r>
            <a:r>
              <a:rPr lang="en" sz="2000">
                <a:solidFill>
                  <a:srgbClr val="FFFFFF"/>
                </a:solidFill>
                <a:highlight>
                  <a:srgbClr val="B7B7B7"/>
                </a:highlight>
              </a:rPr>
              <a:t>target</a:t>
            </a:r>
            <a:r>
              <a:rPr lang="en" sz="2000">
                <a:solidFill>
                  <a:srgbClr val="FFFFFF"/>
                </a:solidFill>
              </a:rPr>
              <a:t> attribute to determine where to open the link, such as </a:t>
            </a:r>
            <a:r>
              <a:rPr lang="en" sz="2000">
                <a:solidFill>
                  <a:srgbClr val="FFFFFF"/>
                </a:solidFill>
                <a:highlight>
                  <a:srgbClr val="B7B7B7"/>
                </a:highlight>
              </a:rPr>
              <a:t>"blank"</a:t>
            </a:r>
            <a:r>
              <a:rPr lang="en" sz="2000">
                <a:solidFill>
                  <a:srgbClr val="FFFFFF"/>
                </a:solidFill>
              </a:rPr>
              <a:t> for a new window.</a:t>
            </a:r>
          </a:p>
          <a:p>
            <a:pPr indent="-355600" lvl="0" marL="457200" rtl="0" algn="l">
              <a:lnSpc>
                <a:spcPct val="163636"/>
              </a:lnSpc>
              <a:spcBef>
                <a:spcPts val="1100"/>
              </a:spcBef>
              <a:spcAft>
                <a:spcPts val="1100"/>
              </a:spcAft>
              <a:buClr>
                <a:srgbClr val="FFFFFF"/>
              </a:buClr>
              <a:buSzPct val="100000"/>
              <a:buChar char="●"/>
            </a:pPr>
            <a:r>
              <a:rPr lang="en" sz="2000">
                <a:solidFill>
                  <a:srgbClr val="FFFFFF"/>
                </a:solidFill>
              </a:rPr>
              <a:t>External links are links to pages on other sites:</a:t>
            </a:r>
            <a:r>
              <a:rPr lang="en" sz="2000" u="sng">
                <a:solidFill>
                  <a:srgbClr val="FFFFFF"/>
                </a:solidFill>
                <a:highlight>
                  <a:srgbClr val="B7B7B7"/>
                </a:highlight>
              </a:rPr>
              <a:t>href="</a:t>
            </a:r>
            <a:r>
              <a:rPr lang="en" sz="2000" u="sng">
                <a:solidFill>
                  <a:schemeClr val="hlink"/>
                </a:solidFill>
                <a:highlight>
                  <a:srgbClr val="B7B7B7"/>
                </a:highlight>
                <a:hlinkClick r:id="rId3"/>
              </a:rPr>
              <a:t>http://www.othersite.net</a:t>
            </a:r>
            <a:r>
              <a:rPr lang="en" sz="2000" u="sng">
                <a:solidFill>
                  <a:srgbClr val="FFFFFF"/>
                </a:solidFill>
                <a:highlight>
                  <a:srgbClr val="B7B7B7"/>
                </a:highlight>
              </a:rPr>
              <a:t>"</a:t>
            </a:r>
          </a:p>
          <a:p>
            <a:pPr indent="-355600" lvl="0" marL="457200" rtl="0" algn="l">
              <a:lnSpc>
                <a:spcPct val="163636"/>
              </a:lnSpc>
              <a:spcBef>
                <a:spcPts val="1100"/>
              </a:spcBef>
              <a:spcAft>
                <a:spcPts val="1100"/>
              </a:spcAft>
              <a:buClr>
                <a:srgbClr val="FFFFFF"/>
              </a:buClr>
              <a:buSzPct val="100000"/>
              <a:buChar char="●"/>
            </a:pPr>
            <a:r>
              <a:rPr lang="en" sz="2000">
                <a:solidFill>
                  <a:srgbClr val="FFFFFF"/>
                </a:solidFill>
              </a:rPr>
              <a:t>Internal links are links to pages within the same site, server or domain, and use relative paths: </a:t>
            </a:r>
            <a:r>
              <a:rPr lang="en" sz="2000">
                <a:solidFill>
                  <a:srgbClr val="FFFFFF"/>
                </a:solidFill>
                <a:highlight>
                  <a:srgbClr val="B7B7B7"/>
                </a:highlight>
              </a:rPr>
              <a:t>href="work/assignment1/index.html"</a:t>
            </a:r>
          </a:p>
          <a:p>
            <a:pPr lvl="0" rtl="0" algn="l">
              <a:lnSpc>
                <a:spcPct val="163636"/>
              </a:lnSpc>
              <a:spcBef>
                <a:spcPts val="1100"/>
              </a:spcBef>
              <a:spcAft>
                <a:spcPts val="1100"/>
              </a:spcAft>
              <a:buNone/>
            </a:pPr>
            <a:r>
              <a:t/>
            </a:r>
            <a:endParaRPr sz="2000">
              <a:solidFill>
                <a:srgbClr val="00008B"/>
              </a:solidFill>
            </a:endParaRPr>
          </a:p>
          <a:p>
            <a:pPr lvl="0" rtl="0">
              <a:spcBef>
                <a:spcPts val="0"/>
              </a:spcBef>
              <a:buNone/>
            </a:pPr>
            <a:r>
              <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CSS</a:t>
            </a:r>
          </a:p>
          <a:p>
            <a:pPr lvl="0">
              <a:spcBef>
                <a:spcPts val="0"/>
              </a:spcBef>
              <a:buNone/>
            </a:pPr>
            <a:r>
              <a:rPr lang="en"/>
              <a:t>Cascading Style Sheets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p:nvPr/>
        </p:nvSpPr>
        <p:spPr>
          <a:xfrm>
            <a:off x="15400" y="-30800"/>
            <a:ext cx="9144000" cy="51744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48" name="Shape 248"/>
          <p:cNvPicPr preferRelativeResize="0"/>
          <p:nvPr/>
        </p:nvPicPr>
        <p:blipFill>
          <a:blip r:embed="rId3">
            <a:alphaModFix/>
          </a:blip>
          <a:stretch>
            <a:fillRect/>
          </a:stretch>
        </p:blipFill>
        <p:spPr>
          <a:xfrm>
            <a:off x="0" y="1506637"/>
            <a:ext cx="9144000" cy="2486025"/>
          </a:xfrm>
          <a:prstGeom prst="rect">
            <a:avLst/>
          </a:prstGeom>
          <a:noFill/>
          <a:ln>
            <a:noFill/>
          </a:ln>
        </p:spPr>
      </p:pic>
      <p:sp>
        <p:nvSpPr>
          <p:cNvPr id="249" name="Shape 249"/>
          <p:cNvSpPr txBox="1"/>
          <p:nvPr/>
        </p:nvSpPr>
        <p:spPr>
          <a:xfrm>
            <a:off x="3449525" y="1616975"/>
            <a:ext cx="3511200" cy="107700"/>
          </a:xfrm>
          <a:prstGeom prst="rect">
            <a:avLst/>
          </a:prstGeom>
          <a:noFill/>
          <a:ln>
            <a:noFill/>
          </a:ln>
        </p:spPr>
        <p:txBody>
          <a:bodyPr anchorCtr="0" anchor="t" bIns="91425" lIns="91425" rIns="91425" tIns="91425">
            <a:noAutofit/>
          </a:bodyPr>
          <a:lstStyle/>
          <a:p>
            <a:pPr lvl="0">
              <a:spcBef>
                <a:spcPts val="0"/>
              </a:spcBef>
              <a:buNone/>
            </a:pPr>
            <a:r>
              <a:t/>
            </a:r>
            <a:endParaRPr/>
          </a:p>
        </p:txBody>
      </p:sp>
      <p:cxnSp>
        <p:nvCxnSpPr>
          <p:cNvPr id="250" name="Shape 250"/>
          <p:cNvCxnSpPr/>
          <p:nvPr/>
        </p:nvCxnSpPr>
        <p:spPr>
          <a:xfrm>
            <a:off x="2775950" y="1462975"/>
            <a:ext cx="4418100" cy="15300"/>
          </a:xfrm>
          <a:prstGeom prst="straightConnector1">
            <a:avLst/>
          </a:prstGeom>
          <a:noFill/>
          <a:ln cap="flat" cmpd="sng" w="28575">
            <a:solidFill>
              <a:schemeClr val="dk2"/>
            </a:solidFill>
            <a:prstDash val="lgDash"/>
            <a:round/>
            <a:headEnd len="lg" w="lg" type="none"/>
            <a:tailEnd len="lg" w="lg" type="none"/>
          </a:ln>
        </p:spPr>
      </p:cxnSp>
      <p:cxnSp>
        <p:nvCxnSpPr>
          <p:cNvPr id="251" name="Shape 251"/>
          <p:cNvCxnSpPr/>
          <p:nvPr/>
        </p:nvCxnSpPr>
        <p:spPr>
          <a:xfrm>
            <a:off x="2802750" y="1462975"/>
            <a:ext cx="0" cy="431100"/>
          </a:xfrm>
          <a:prstGeom prst="straightConnector1">
            <a:avLst/>
          </a:prstGeom>
          <a:noFill/>
          <a:ln cap="flat" cmpd="sng" w="28575">
            <a:solidFill>
              <a:schemeClr val="dk2"/>
            </a:solidFill>
            <a:prstDash val="lgDash"/>
            <a:round/>
            <a:headEnd len="lg" w="lg" type="none"/>
            <a:tailEnd len="lg" w="lg" type="none"/>
          </a:ln>
        </p:spPr>
      </p:cxnSp>
      <p:cxnSp>
        <p:nvCxnSpPr>
          <p:cNvPr id="252" name="Shape 252"/>
          <p:cNvCxnSpPr/>
          <p:nvPr/>
        </p:nvCxnSpPr>
        <p:spPr>
          <a:xfrm>
            <a:off x="7222350" y="1462975"/>
            <a:ext cx="0" cy="431100"/>
          </a:xfrm>
          <a:prstGeom prst="straightConnector1">
            <a:avLst/>
          </a:prstGeom>
          <a:noFill/>
          <a:ln cap="flat" cmpd="sng" w="28575">
            <a:solidFill>
              <a:schemeClr val="dk2"/>
            </a:solidFill>
            <a:prstDash val="lgDash"/>
            <a:round/>
            <a:headEnd len="lg" w="lg" type="none"/>
            <a:tailEnd len="lg" w="lg" type="none"/>
          </a:ln>
        </p:spPr>
      </p:cxnSp>
      <p:sp>
        <p:nvSpPr>
          <p:cNvPr id="253" name="Shape 253"/>
          <p:cNvSpPr txBox="1"/>
          <p:nvPr/>
        </p:nvSpPr>
        <p:spPr>
          <a:xfrm>
            <a:off x="3141550" y="859200"/>
            <a:ext cx="3588000" cy="600600"/>
          </a:xfrm>
          <a:prstGeom prst="rect">
            <a:avLst/>
          </a:prstGeom>
          <a:noFill/>
          <a:ln>
            <a:noFill/>
          </a:ln>
        </p:spPr>
        <p:txBody>
          <a:bodyPr anchorCtr="0" anchor="t" bIns="91425" lIns="91425" rIns="91425" tIns="91425">
            <a:noAutofit/>
          </a:bodyPr>
          <a:lstStyle/>
          <a:p>
            <a:pPr lvl="0" algn="ctr">
              <a:spcBef>
                <a:spcPts val="0"/>
              </a:spcBef>
              <a:buNone/>
            </a:pPr>
            <a:r>
              <a:rPr lang="en" sz="2400">
                <a:solidFill>
                  <a:srgbClr val="6AA84F"/>
                </a:solidFill>
              </a:rPr>
              <a:t>Declaration</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616500" y="2150850"/>
            <a:ext cx="9566400" cy="841800"/>
          </a:xfrm>
          <a:prstGeom prst="rect">
            <a:avLst/>
          </a:prstGeom>
        </p:spPr>
        <p:txBody>
          <a:bodyPr anchorCtr="0" anchor="ctr" bIns="91425" lIns="91425" rIns="91425" tIns="91425">
            <a:noAutofit/>
          </a:bodyPr>
          <a:lstStyle/>
          <a:p>
            <a:pPr lvl="0" algn="l">
              <a:lnSpc>
                <a:spcPct val="163636"/>
              </a:lnSpc>
              <a:spcBef>
                <a:spcPts val="1100"/>
              </a:spcBef>
              <a:spcAft>
                <a:spcPts val="1100"/>
              </a:spcAft>
              <a:buNone/>
            </a:pPr>
            <a:r>
              <a:rPr lang="en" sz="2500">
                <a:solidFill>
                  <a:srgbClr val="333333"/>
                </a:solidFill>
                <a:highlight>
                  <a:srgbClr val="D9D9D9"/>
                </a:highlight>
              </a:rPr>
              <a:t>&lt;</a:t>
            </a:r>
            <a:r>
              <a:rPr lang="en" sz="2500">
                <a:solidFill>
                  <a:srgbClr val="63A35C"/>
                </a:solidFill>
                <a:highlight>
                  <a:srgbClr val="D9D9D9"/>
                </a:highlight>
              </a:rPr>
              <a:t>link</a:t>
            </a:r>
            <a:r>
              <a:rPr lang="en" sz="2500">
                <a:solidFill>
                  <a:srgbClr val="333333"/>
                </a:solidFill>
                <a:highlight>
                  <a:srgbClr val="D9D9D9"/>
                </a:highlight>
              </a:rPr>
              <a:t> </a:t>
            </a:r>
            <a:r>
              <a:rPr lang="en" sz="2500">
                <a:solidFill>
                  <a:srgbClr val="795DA3"/>
                </a:solidFill>
                <a:highlight>
                  <a:srgbClr val="D9D9D9"/>
                </a:highlight>
              </a:rPr>
              <a:t>rel</a:t>
            </a:r>
            <a:r>
              <a:rPr lang="en" sz="2500">
                <a:solidFill>
                  <a:srgbClr val="333333"/>
                </a:solidFill>
                <a:highlight>
                  <a:srgbClr val="D9D9D9"/>
                </a:highlight>
              </a:rPr>
              <a:t>=</a:t>
            </a:r>
            <a:r>
              <a:rPr lang="en" sz="2500">
                <a:solidFill>
                  <a:srgbClr val="DF5000"/>
                </a:solidFill>
                <a:highlight>
                  <a:srgbClr val="D9D9D9"/>
                </a:highlight>
              </a:rPr>
              <a:t>"stylesheet"</a:t>
            </a:r>
            <a:r>
              <a:rPr lang="en" sz="2500">
                <a:solidFill>
                  <a:srgbClr val="333333"/>
                </a:solidFill>
                <a:highlight>
                  <a:srgbClr val="D9D9D9"/>
                </a:highlight>
              </a:rPr>
              <a:t> </a:t>
            </a:r>
            <a:r>
              <a:rPr lang="en" sz="2500">
                <a:solidFill>
                  <a:srgbClr val="795DA3"/>
                </a:solidFill>
                <a:highlight>
                  <a:srgbClr val="D9D9D9"/>
                </a:highlight>
              </a:rPr>
              <a:t>href</a:t>
            </a:r>
            <a:r>
              <a:rPr lang="en" sz="2500">
                <a:solidFill>
                  <a:srgbClr val="333333"/>
                </a:solidFill>
                <a:highlight>
                  <a:srgbClr val="D9D9D9"/>
                </a:highlight>
              </a:rPr>
              <a:t>=</a:t>
            </a:r>
            <a:r>
              <a:rPr lang="en" sz="2500">
                <a:solidFill>
                  <a:srgbClr val="DF5000"/>
                </a:solidFill>
                <a:highlight>
                  <a:srgbClr val="D9D9D9"/>
                </a:highlight>
              </a:rPr>
              <a:t>"style.css"</a:t>
            </a:r>
            <a:r>
              <a:rPr lang="en" sz="2500">
                <a:solidFill>
                  <a:srgbClr val="333333"/>
                </a:solidFill>
                <a:highlight>
                  <a:srgbClr val="D9D9D9"/>
                </a:highlight>
              </a:rPr>
              <a:t> </a:t>
            </a:r>
            <a:r>
              <a:rPr lang="en" sz="2500">
                <a:solidFill>
                  <a:srgbClr val="795DA3"/>
                </a:solidFill>
                <a:highlight>
                  <a:srgbClr val="D9D9D9"/>
                </a:highlight>
              </a:rPr>
              <a:t>type</a:t>
            </a:r>
            <a:r>
              <a:rPr lang="en" sz="2500">
                <a:solidFill>
                  <a:srgbClr val="333333"/>
                </a:solidFill>
                <a:highlight>
                  <a:srgbClr val="D9D9D9"/>
                </a:highlight>
              </a:rPr>
              <a:t>=</a:t>
            </a:r>
            <a:r>
              <a:rPr lang="en" sz="2500">
                <a:solidFill>
                  <a:srgbClr val="DF5000"/>
                </a:solidFill>
                <a:highlight>
                  <a:srgbClr val="D9D9D9"/>
                </a:highlight>
              </a:rPr>
              <a:t>"text/css"</a:t>
            </a:r>
            <a:r>
              <a:rPr lang="en" sz="2500">
                <a:solidFill>
                  <a:srgbClr val="333333"/>
                </a:solidFill>
                <a:highlight>
                  <a:srgbClr val="D9D9D9"/>
                </a:highlight>
              </a:rPr>
              <a:t> /&gt;</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pic>
        <p:nvPicPr>
          <p:cNvPr id="263" name="Shape 263"/>
          <p:cNvPicPr preferRelativeResize="0"/>
          <p:nvPr/>
        </p:nvPicPr>
        <p:blipFill>
          <a:blip r:embed="rId3">
            <a:alphaModFix/>
          </a:blip>
          <a:stretch>
            <a:fillRect/>
          </a:stretch>
        </p:blipFill>
        <p:spPr>
          <a:xfrm>
            <a:off x="0" y="1881875"/>
            <a:ext cx="9143999" cy="15321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152400" y="2423350"/>
            <a:ext cx="8822301" cy="47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Grading </a:t>
            </a:r>
          </a:p>
        </p:txBody>
      </p:sp>
      <p:sp>
        <p:nvSpPr>
          <p:cNvPr id="71" name="Shape 7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FFFFFF"/>
                </a:solidFill>
              </a:rPr>
              <a:t>Teacher evaluation and class performance: 10%</a:t>
            </a:r>
          </a:p>
          <a:p>
            <a:pPr lvl="0">
              <a:spcBef>
                <a:spcPts val="0"/>
              </a:spcBef>
              <a:buNone/>
            </a:pPr>
            <a:r>
              <a:rPr lang="en">
                <a:solidFill>
                  <a:srgbClr val="FFFFFF"/>
                </a:solidFill>
              </a:rPr>
              <a:t>Homework assignments:  40% </a:t>
            </a:r>
          </a:p>
          <a:p>
            <a:pPr lvl="0">
              <a:spcBef>
                <a:spcPts val="0"/>
              </a:spcBef>
              <a:buNone/>
            </a:pPr>
            <a:r>
              <a:rPr lang="en">
                <a:solidFill>
                  <a:srgbClr val="FFFFFF"/>
                </a:solidFill>
              </a:rPr>
              <a:t>Midterm project:  15% </a:t>
            </a:r>
          </a:p>
          <a:p>
            <a:pPr lvl="0">
              <a:spcBef>
                <a:spcPts val="0"/>
              </a:spcBef>
              <a:buNone/>
            </a:pPr>
            <a:r>
              <a:rPr lang="en">
                <a:solidFill>
                  <a:srgbClr val="FFFFFF"/>
                </a:solidFill>
              </a:rPr>
              <a:t>Final project:  20% </a:t>
            </a:r>
          </a:p>
          <a:p>
            <a:pPr lvl="0">
              <a:spcBef>
                <a:spcPts val="0"/>
              </a:spcBef>
              <a:buNone/>
            </a:pPr>
            <a:r>
              <a:rPr lang="en">
                <a:solidFill>
                  <a:srgbClr val="FFFFFF"/>
                </a:solidFill>
              </a:rPr>
              <a:t>Quizzes:  15%</a:t>
            </a:r>
          </a:p>
          <a:p>
            <a:pPr lvl="0">
              <a:spcBef>
                <a:spcPts val="0"/>
              </a:spcBef>
              <a:buNone/>
            </a:pPr>
            <a:r>
              <a:rPr lang="en">
                <a:solidFill>
                  <a:srgbClr val="FFFFFF"/>
                </a:solidFill>
              </a:rPr>
              <a:t>Assignments must be handed in on time. Points will be deducted on work handed in late. Assignments may not be accepted for grading if they are late.</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pic>
        <p:nvPicPr>
          <p:cNvPr id="273" name="Shape 273"/>
          <p:cNvPicPr preferRelativeResize="0"/>
          <p:nvPr/>
        </p:nvPicPr>
        <p:blipFill>
          <a:blip r:embed="rId3">
            <a:alphaModFix/>
          </a:blip>
          <a:stretch>
            <a:fillRect/>
          </a:stretch>
        </p:blipFill>
        <p:spPr>
          <a:xfrm>
            <a:off x="152400" y="2423350"/>
            <a:ext cx="8822301" cy="476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p:nvPr/>
        </p:nvSpPr>
        <p:spPr>
          <a:xfrm>
            <a:off x="-14750" y="-14750"/>
            <a:ext cx="9144000" cy="5143500"/>
          </a:xfrm>
          <a:prstGeom prst="rect">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 name="Shape 279"/>
          <p:cNvSpPr txBox="1"/>
          <p:nvPr/>
        </p:nvSpPr>
        <p:spPr>
          <a:xfrm>
            <a:off x="2398200" y="210925"/>
            <a:ext cx="4347600" cy="8106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rgbClr val="CC0000"/>
                </a:solidFill>
                <a:latin typeface="Syncopate"/>
                <a:ea typeface="Syncopate"/>
                <a:cs typeface="Syncopate"/>
                <a:sym typeface="Syncopate"/>
              </a:rPr>
              <a:t>Coding Rulz</a:t>
            </a:r>
          </a:p>
        </p:txBody>
      </p:sp>
      <p:pic>
        <p:nvPicPr>
          <p:cNvPr id="280" name="Shape 280"/>
          <p:cNvPicPr preferRelativeResize="0"/>
          <p:nvPr/>
        </p:nvPicPr>
        <p:blipFill>
          <a:blip r:embed="rId3">
            <a:alphaModFix/>
          </a:blip>
          <a:stretch>
            <a:fillRect/>
          </a:stretch>
        </p:blipFill>
        <p:spPr>
          <a:xfrm>
            <a:off x="3066524" y="1160600"/>
            <a:ext cx="2981449" cy="2822299"/>
          </a:xfrm>
          <a:prstGeom prst="rect">
            <a:avLst/>
          </a:prstGeom>
          <a:noFill/>
          <a:ln cap="flat" cmpd="sng" w="38100">
            <a:solidFill>
              <a:srgbClr val="000000"/>
            </a:solidFill>
            <a:prstDash val="solid"/>
            <a:round/>
            <a:headEnd len="med" w="med" type="none"/>
            <a:tailEnd len="med" w="med"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p:nvPr/>
        </p:nvSpPr>
        <p:spPr>
          <a:xfrm>
            <a:off x="-14750" y="-14750"/>
            <a:ext cx="9144000" cy="5143500"/>
          </a:xfrm>
          <a:prstGeom prst="rect">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6" name="Shape 286"/>
          <p:cNvSpPr txBox="1"/>
          <p:nvPr/>
        </p:nvSpPr>
        <p:spPr>
          <a:xfrm>
            <a:off x="2398200" y="210925"/>
            <a:ext cx="4347600" cy="8106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rgbClr val="CC0000"/>
                </a:solidFill>
                <a:latin typeface="Syncopate"/>
                <a:ea typeface="Syncopate"/>
                <a:cs typeface="Syncopate"/>
                <a:sym typeface="Syncopate"/>
              </a:rPr>
              <a:t>Coding Rulz</a:t>
            </a:r>
          </a:p>
        </p:txBody>
      </p:sp>
      <p:pic>
        <p:nvPicPr>
          <p:cNvPr id="287" name="Shape 287"/>
          <p:cNvPicPr preferRelativeResize="0"/>
          <p:nvPr/>
        </p:nvPicPr>
        <p:blipFill>
          <a:blip r:embed="rId3">
            <a:alphaModFix/>
          </a:blip>
          <a:stretch>
            <a:fillRect/>
          </a:stretch>
        </p:blipFill>
        <p:spPr>
          <a:xfrm>
            <a:off x="3066524" y="1160600"/>
            <a:ext cx="2981449" cy="2822299"/>
          </a:xfrm>
          <a:prstGeom prst="rect">
            <a:avLst/>
          </a:prstGeom>
          <a:noFill/>
          <a:ln cap="flat" cmpd="sng" w="38100">
            <a:solidFill>
              <a:srgbClr val="000000"/>
            </a:solidFill>
            <a:prstDash val="solid"/>
            <a:round/>
            <a:headEnd len="med" w="med" type="none"/>
            <a:tailEnd len="med" w="med" type="none"/>
          </a:ln>
        </p:spPr>
      </p:pic>
      <p:sp>
        <p:nvSpPr>
          <p:cNvPr id="288" name="Shape 288"/>
          <p:cNvSpPr/>
          <p:nvPr/>
        </p:nvSpPr>
        <p:spPr>
          <a:xfrm rot="1784402">
            <a:off x="5926967" y="1379131"/>
            <a:ext cx="2637958" cy="1021760"/>
          </a:xfrm>
          <a:prstGeom prst="wedgeEllipseCallout">
            <a:avLst>
              <a:gd fmla="val -20833" name="adj1"/>
              <a:gd fmla="val 625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sz="3000"/>
              <a:t>   </a:t>
            </a:r>
            <a:r>
              <a:rPr lang="en" sz="3000"/>
              <a:t>Hey!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What is Javascript?</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3000">
                <a:solidFill>
                  <a:srgbClr val="FFFFFF"/>
                </a:solidFill>
              </a:rPr>
              <a:t>JavaScript is the programming language of the web.</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3000">
                <a:solidFill>
                  <a:srgbClr val="FFFFFF"/>
                </a:solidFill>
              </a:rPr>
              <a:t>It encompasses many of the traditional rules of programming and can make a web page more interactive by responding to a user’s actions.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t/>
            </a:r>
            <a:endParaRPr>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3000">
                <a:solidFill>
                  <a:srgbClr val="FFFFFF"/>
                </a:solidFill>
              </a:rPr>
              <a:t>Programming is the process of creating a set of instructions to enable the computer to complete a task.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3000">
                <a:solidFill>
                  <a:srgbClr val="FFFFFF"/>
                </a:solidFill>
              </a:rPr>
              <a:t>A script is a series of instructions that a computer can follow to achieve a goal.</a:t>
            </a:r>
          </a:p>
          <a:p>
            <a:pPr lvl="0">
              <a:spcBef>
                <a:spcPts val="0"/>
              </a:spcBef>
              <a:buNone/>
            </a:pPr>
            <a:r>
              <a:rPr lang="en" sz="1100">
                <a:solidFill>
                  <a:srgbClr val="FFFFFF"/>
                </a:solidFill>
              </a:rPr>
              <a:t>						</a:t>
            </a:r>
          </a:p>
          <a:p>
            <a:pPr lvl="0">
              <a:spcBef>
                <a:spcPts val="0"/>
              </a:spcBef>
              <a:buNone/>
            </a:pPr>
            <a:r>
              <a:rPr lang="en" sz="3000">
                <a:solidFill>
                  <a:srgbClr val="FFFFFF"/>
                </a:solidFill>
              </a:rPr>
              <a:t>A browser may use different parts of the script depending on how the user interacts with the web page.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rPr lang="en" sz="1100">
                <a:solidFill>
                  <a:srgbClr val="FFFFFF"/>
                </a:solidFill>
              </a:rPr>
              <a:t>		</a:t>
            </a:r>
          </a:p>
          <a:p>
            <a:pPr lvl="0">
              <a:spcBef>
                <a:spcPts val="0"/>
              </a:spcBef>
              <a:buNone/>
            </a:pPr>
            <a:r>
              <a:t/>
            </a:r>
            <a:endParaRPr>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sz="2000">
                <a:solidFill>
                  <a:srgbClr val="FFFFFF"/>
                </a:solidFill>
              </a:rPr>
              <a:t>		 	 	 		</a:t>
            </a:r>
          </a:p>
          <a:p>
            <a:pPr lvl="0">
              <a:spcBef>
                <a:spcPts val="0"/>
              </a:spcBef>
              <a:buNone/>
            </a:pPr>
            <a:r>
              <a:rPr lang="en" sz="2000">
                <a:solidFill>
                  <a:srgbClr val="FFFFFF"/>
                </a:solidFill>
              </a:rPr>
              <a:t>			</a:t>
            </a:r>
          </a:p>
          <a:p>
            <a:pPr lvl="0">
              <a:spcBef>
                <a:spcPts val="0"/>
              </a:spcBef>
              <a:buNone/>
            </a:pPr>
            <a:r>
              <a:rPr lang="en" sz="2000">
                <a:solidFill>
                  <a:srgbClr val="FFFFFF"/>
                </a:solidFill>
              </a:rPr>
              <a:t>				</a:t>
            </a:r>
          </a:p>
          <a:p>
            <a:pPr lvl="0" rtl="0">
              <a:spcBef>
                <a:spcPts val="0"/>
              </a:spcBef>
              <a:buNone/>
            </a:pPr>
            <a:r>
              <a:rPr lang="en" sz="2000">
                <a:solidFill>
                  <a:srgbClr val="FFFFFF"/>
                </a:solidFill>
              </a:rPr>
              <a:t>										</a:t>
            </a:r>
          </a:p>
          <a:p>
            <a:pPr lvl="0">
              <a:spcBef>
                <a:spcPts val="0"/>
              </a:spcBef>
              <a:buNone/>
            </a:pPr>
            <a:r>
              <a:rPr lang="en" sz="2000">
                <a:solidFill>
                  <a:srgbClr val="FFFFFF"/>
                </a:solidFill>
              </a:rPr>
              <a:t>HOW TO WRITE A SCRIPT?</a:t>
            </a:r>
          </a:p>
          <a:p>
            <a:pPr lvl="0">
              <a:spcBef>
                <a:spcPts val="0"/>
              </a:spcBef>
              <a:buNone/>
            </a:pPr>
            <a:r>
              <a:rPr lang="en" sz="2000">
                <a:solidFill>
                  <a:srgbClr val="FFFFFF"/>
                </a:solidFill>
              </a:rPr>
              <a:t>						</a:t>
            </a:r>
          </a:p>
          <a:p>
            <a:pPr lvl="0" algn="l">
              <a:spcBef>
                <a:spcPts val="0"/>
              </a:spcBef>
              <a:buNone/>
            </a:pPr>
            <a:r>
              <a:rPr lang="en" sz="2000">
                <a:solidFill>
                  <a:srgbClr val="FFFFFF"/>
                </a:solidFill>
              </a:rPr>
              <a:t>1. DEFINE THE GOAL</a:t>
            </a:r>
          </a:p>
          <a:p>
            <a:pPr lvl="0">
              <a:spcBef>
                <a:spcPts val="0"/>
              </a:spcBef>
              <a:buNone/>
            </a:pPr>
            <a:r>
              <a:rPr lang="en" sz="2000">
                <a:solidFill>
                  <a:srgbClr val="FFFFFF"/>
                </a:solidFill>
              </a:rPr>
              <a:t>						</a:t>
            </a:r>
          </a:p>
          <a:p>
            <a:pPr lvl="0" algn="l">
              <a:spcBef>
                <a:spcPts val="0"/>
              </a:spcBef>
              <a:buNone/>
            </a:pPr>
            <a:r>
              <a:rPr lang="en" sz="2000">
                <a:solidFill>
                  <a:srgbClr val="FFFFFF"/>
                </a:solidFill>
              </a:rPr>
              <a:t>2. DESIGN THE SCRIPT</a:t>
            </a:r>
          </a:p>
          <a:p>
            <a:pPr lvl="0" rtl="0" algn="l">
              <a:spcBef>
                <a:spcPts val="0"/>
              </a:spcBef>
              <a:buNone/>
            </a:pPr>
            <a:r>
              <a:rPr lang="en" sz="2000">
                <a:solidFill>
                  <a:srgbClr val="FFFFFF"/>
                </a:solidFill>
              </a:rPr>
              <a:t>Split the goal out into a series of tasks that will allow the computer to reach the defined go</a:t>
            </a:r>
            <a:r>
              <a:rPr lang="en" sz="2000">
                <a:solidFill>
                  <a:srgbClr val="FFFFFF"/>
                </a:solidFill>
              </a:rPr>
              <a:t>al.</a:t>
            </a:r>
          </a:p>
          <a:p>
            <a:pPr lvl="0" rtl="0" algn="l">
              <a:spcBef>
                <a:spcPts val="0"/>
              </a:spcBef>
              <a:buNone/>
            </a:pPr>
            <a:r>
              <a:t/>
            </a:r>
            <a:endParaRPr sz="2000">
              <a:solidFill>
                <a:srgbClr val="FFFFFF"/>
              </a:solidFill>
            </a:endParaRPr>
          </a:p>
          <a:p>
            <a:pPr lvl="0" rtl="0" algn="l">
              <a:spcBef>
                <a:spcPts val="0"/>
              </a:spcBef>
              <a:buNone/>
            </a:pPr>
            <a:r>
              <a:rPr lang="en" sz="2000">
                <a:solidFill>
                  <a:srgbClr val="FFFFFF"/>
                </a:solidFill>
              </a:rPr>
              <a:t>3. CODE EACH STEP</a:t>
            </a:r>
          </a:p>
          <a:p>
            <a:pPr lvl="0" algn="l">
              <a:spcBef>
                <a:spcPts val="0"/>
              </a:spcBef>
              <a:buNone/>
            </a:pPr>
            <a:r>
              <a:rPr lang="en" sz="2000">
                <a:solidFill>
                  <a:srgbClr val="FFFFFF"/>
                </a:solidFill>
              </a:rPr>
              <a:t>Each task needs to be written in a programming language that the computer understand - in our case, JavaScript </a:t>
            </a:r>
          </a:p>
          <a:p>
            <a:pPr lvl="0">
              <a:spcBef>
                <a:spcPts val="0"/>
              </a:spcBef>
              <a:buNone/>
            </a:pPr>
            <a:r>
              <a:rPr lang="en" sz="2000">
                <a:solidFill>
                  <a:srgbClr val="FFFFFF"/>
                </a:solidFill>
              </a:rPr>
              <a:t>					</a:t>
            </a:r>
          </a:p>
          <a:p>
            <a:pPr lvl="0">
              <a:spcBef>
                <a:spcPts val="0"/>
              </a:spcBef>
              <a:buNone/>
            </a:pPr>
            <a:r>
              <a:rPr lang="en" sz="2000">
                <a:solidFill>
                  <a:srgbClr val="FFFFFF"/>
                </a:solidFill>
              </a:rPr>
              <a:t>				</a:t>
            </a:r>
          </a:p>
          <a:p>
            <a:pPr lvl="0">
              <a:spcBef>
                <a:spcPts val="0"/>
              </a:spcBef>
              <a:buNone/>
            </a:pPr>
            <a:r>
              <a:rPr lang="en" sz="2000">
                <a:solidFill>
                  <a:srgbClr val="FFFFFF"/>
                </a:solidFill>
              </a:rPr>
              <a:t>			</a:t>
            </a:r>
          </a:p>
          <a:p>
            <a:pPr lvl="0">
              <a:spcBef>
                <a:spcPts val="0"/>
              </a:spcBef>
              <a:buNone/>
            </a:pPr>
            <a:r>
              <a:rPr lang="en" sz="2000">
                <a:solidFill>
                  <a:srgbClr val="FFFFFF"/>
                </a:solidFill>
              </a:rPr>
              <a:t>		</a:t>
            </a:r>
          </a:p>
          <a:p>
            <a:pPr lvl="0">
              <a:spcBef>
                <a:spcPts val="0"/>
              </a:spcBef>
              <a:buNone/>
            </a:pPr>
            <a:r>
              <a:t/>
            </a:r>
            <a:endParaRPr sz="2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pic>
        <p:nvPicPr>
          <p:cNvPr id="318" name="Shape 318"/>
          <p:cNvPicPr preferRelativeResize="0"/>
          <p:nvPr/>
        </p:nvPicPr>
        <p:blipFill>
          <a:blip r:embed="rId3">
            <a:alphaModFix/>
          </a:blip>
          <a:stretch>
            <a:fillRect/>
          </a:stretch>
        </p:blipFill>
        <p:spPr>
          <a:xfrm>
            <a:off x="958400" y="1463525"/>
            <a:ext cx="7642499" cy="3505274"/>
          </a:xfrm>
          <a:prstGeom prst="rect">
            <a:avLst/>
          </a:prstGeom>
          <a:noFill/>
          <a:ln>
            <a:noFill/>
          </a:ln>
        </p:spPr>
      </p:pic>
      <p:sp>
        <p:nvSpPr>
          <p:cNvPr id="319" name="Shape 319"/>
          <p:cNvSpPr txBox="1"/>
          <p:nvPr/>
        </p:nvSpPr>
        <p:spPr>
          <a:xfrm>
            <a:off x="1079925" y="-1208200"/>
            <a:ext cx="7260600" cy="2315400"/>
          </a:xfrm>
          <a:prstGeom prst="rect">
            <a:avLst/>
          </a:prstGeom>
          <a:noFill/>
          <a:ln>
            <a:noFill/>
          </a:ln>
        </p:spPr>
        <p:txBody>
          <a:bodyPr anchorCtr="0" anchor="t" bIns="91425" lIns="91425" rIns="91425" tIns="91425">
            <a:noAutofit/>
          </a:bodyPr>
          <a:lstStyle/>
          <a:p>
            <a:pPr lvl="0">
              <a:spcBef>
                <a:spcPts val="0"/>
              </a:spcBef>
              <a:buNone/>
            </a:pPr>
            <a:r>
              <a:rPr b="1" lang="en" sz="2000">
                <a:solidFill>
                  <a:srgbClr val="FFFFFF"/>
                </a:solidFill>
              </a:rPr>
              <a:t>		 	 	 		</a:t>
            </a:r>
          </a:p>
          <a:p>
            <a:pPr lvl="0">
              <a:spcBef>
                <a:spcPts val="0"/>
              </a:spcBef>
              <a:buNone/>
            </a:pPr>
            <a:r>
              <a:rPr b="1" lang="en" sz="2000">
                <a:solidFill>
                  <a:srgbClr val="FFFFFF"/>
                </a:solidFill>
              </a:rPr>
              <a:t>			</a:t>
            </a:r>
          </a:p>
          <a:p>
            <a:pPr lvl="0">
              <a:spcBef>
                <a:spcPts val="0"/>
              </a:spcBef>
              <a:buNone/>
            </a:pPr>
            <a:r>
              <a:rPr b="1" lang="en" sz="2000">
                <a:solidFill>
                  <a:srgbClr val="FFFFFF"/>
                </a:solidFill>
              </a:rPr>
              <a:t>				</a:t>
            </a:r>
          </a:p>
          <a:p>
            <a:pPr lvl="0">
              <a:spcBef>
                <a:spcPts val="0"/>
              </a:spcBef>
              <a:buNone/>
            </a:pPr>
            <a:r>
              <a:rPr b="1" lang="en" sz="2000">
                <a:solidFill>
                  <a:srgbClr val="FFFFFF"/>
                </a:solidFill>
              </a:rPr>
              <a:t>					</a:t>
            </a:r>
          </a:p>
          <a:p>
            <a:pPr lvl="0">
              <a:spcBef>
                <a:spcPts val="0"/>
              </a:spcBef>
              <a:buNone/>
            </a:pPr>
            <a:r>
              <a:rPr b="1" lang="en" sz="2000">
                <a:solidFill>
                  <a:srgbClr val="FFFFFF"/>
                </a:solidFill>
              </a:rPr>
              <a:t>						In Class Exercise</a:t>
            </a:r>
          </a:p>
          <a:p>
            <a:pPr lvl="0">
              <a:spcBef>
                <a:spcPts val="0"/>
              </a:spcBef>
              <a:buNone/>
            </a:pPr>
            <a:r>
              <a:rPr b="1" lang="en" sz="2000">
                <a:solidFill>
                  <a:srgbClr val="FFFFFF"/>
                </a:solidFill>
              </a:rPr>
              <a:t>Organize this list of tasks to describe how to get up and get to class in the morning. Make sure you use a diamond when a decision needs to be made. </a:t>
            </a:r>
          </a:p>
          <a:p>
            <a:pPr lvl="0">
              <a:spcBef>
                <a:spcPts val="0"/>
              </a:spcBef>
              <a:buNone/>
            </a:pPr>
            <a:r>
              <a:rPr b="1" lang="en" sz="2000">
                <a:solidFill>
                  <a:srgbClr val="FFFFFF"/>
                </a:solidFill>
              </a:rPr>
              <a:t>					</a:t>
            </a:r>
          </a:p>
          <a:p>
            <a:pPr lvl="0">
              <a:spcBef>
                <a:spcPts val="0"/>
              </a:spcBef>
              <a:buNone/>
            </a:pPr>
            <a:r>
              <a:rPr b="1" lang="en" sz="2000">
                <a:solidFill>
                  <a:srgbClr val="FFFFFF"/>
                </a:solidFill>
              </a:rPr>
              <a:t>				</a:t>
            </a:r>
          </a:p>
          <a:p>
            <a:pPr lvl="0">
              <a:spcBef>
                <a:spcPts val="0"/>
              </a:spcBef>
              <a:buNone/>
            </a:pPr>
            <a:r>
              <a:rPr b="1" lang="en" sz="2000">
                <a:solidFill>
                  <a:srgbClr val="FFFFFF"/>
                </a:solidFill>
              </a:rPr>
              <a:t>			</a:t>
            </a:r>
          </a:p>
          <a:p>
            <a:pPr lvl="0">
              <a:spcBef>
                <a:spcPts val="0"/>
              </a:spcBef>
              <a:buNone/>
            </a:pPr>
            <a:r>
              <a:rPr b="1" lang="en" sz="2000">
                <a:solidFill>
                  <a:srgbClr val="FFFFFF"/>
                </a:solidFill>
              </a:rPr>
              <a:t>		</a:t>
            </a:r>
          </a:p>
          <a:p>
            <a:pPr lvl="0">
              <a:spcBef>
                <a:spcPts val="0"/>
              </a:spcBef>
              <a:buNone/>
            </a:pPr>
            <a:r>
              <a:t/>
            </a:r>
            <a:endParaRPr b="1" sz="20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155050"/>
            <a:ext cx="8520600" cy="4819800"/>
          </a:xfrm>
          <a:prstGeom prst="rect">
            <a:avLst/>
          </a:prstGeom>
        </p:spPr>
        <p:txBody>
          <a:bodyPr anchorCtr="0" anchor="ctr" bIns="91425" lIns="91425" rIns="91425" tIns="91425">
            <a:noAutofit/>
          </a:bodyPr>
          <a:lstStyle/>
          <a:p>
            <a:pPr lvl="0">
              <a:spcBef>
                <a:spcPts val="0"/>
              </a:spcBef>
              <a:buNone/>
            </a:pPr>
            <a:r>
              <a:rPr lang="en" sz="1100">
                <a:solidFill>
                  <a:srgbClr val="000000"/>
                </a:solidFill>
              </a:rPr>
              <a:t>		 	 	 		</a:t>
            </a:r>
          </a:p>
          <a:p>
            <a:pPr lvl="0">
              <a:spcBef>
                <a:spcPts val="0"/>
              </a:spcBef>
              <a:buNone/>
            </a:pPr>
            <a:r>
              <a:rPr lang="en" sz="1100">
                <a:solidFill>
                  <a:srgbClr val="000000"/>
                </a:solidFill>
              </a:rPr>
              <a:t>			</a:t>
            </a:r>
          </a:p>
          <a:p>
            <a:pPr lvl="0">
              <a:spcBef>
                <a:spcPts val="0"/>
              </a:spcBef>
              <a:buNone/>
            </a:pPr>
            <a:r>
              <a:rPr lang="en" sz="1100">
                <a:solidFill>
                  <a:srgbClr val="000000"/>
                </a:solidFill>
              </a:rPr>
              <a:t>				</a:t>
            </a:r>
          </a:p>
          <a:p>
            <a:pPr lvl="0">
              <a:spcBef>
                <a:spcPts val="0"/>
              </a:spcBef>
              <a:buNone/>
            </a:pPr>
            <a:r>
              <a:rPr lang="en" sz="1100">
                <a:solidFill>
                  <a:srgbClr val="000000"/>
                </a:solidFill>
              </a:rPr>
              <a:t>					</a:t>
            </a:r>
          </a:p>
          <a:p>
            <a:pPr lvl="0">
              <a:spcBef>
                <a:spcPts val="0"/>
              </a:spcBef>
              <a:buNone/>
            </a:pPr>
            <a:r>
              <a:rPr lang="en" sz="1100">
                <a:solidFill>
                  <a:srgbClr val="000000"/>
                </a:solidFill>
              </a:rPr>
              <a:t>						</a:t>
            </a:r>
          </a:p>
          <a:p>
            <a:pPr lvl="0">
              <a:spcBef>
                <a:spcPts val="0"/>
              </a:spcBef>
              <a:buNone/>
            </a:pPr>
            <a:r>
              <a:rPr lang="en" sz="3000">
                <a:solidFill>
                  <a:srgbClr val="FFFFFF"/>
                </a:solidFill>
              </a:rPr>
              <a:t>WHAT CAN JAVASCRIPT ADD TO OUR WEBPAGES?</a:t>
            </a:r>
          </a:p>
          <a:p>
            <a:pPr lvl="0">
              <a:spcBef>
                <a:spcPts val="0"/>
              </a:spcBef>
              <a:buNone/>
            </a:pPr>
            <a:r>
              <a:rPr lang="en" sz="1100">
                <a:solidFill>
                  <a:srgbClr val="000000"/>
                </a:solidFill>
              </a:rPr>
              <a:t>						</a:t>
            </a:r>
          </a:p>
          <a:p>
            <a:pPr lvl="0">
              <a:spcBef>
                <a:spcPts val="0"/>
              </a:spcBef>
              <a:buNone/>
            </a:pPr>
            <a:r>
              <a:rPr lang="en" sz="2400">
                <a:solidFill>
                  <a:srgbClr val="FFFFFF"/>
                </a:solidFill>
              </a:rPr>
              <a:t>JavaScript allows us to change the content of an HTML page while it is loaded in the browser. </a:t>
            </a:r>
          </a:p>
          <a:p>
            <a:pPr lvl="0">
              <a:spcBef>
                <a:spcPts val="0"/>
              </a:spcBef>
              <a:buNone/>
            </a:pPr>
            <a:r>
              <a:rPr lang="en" sz="2400">
                <a:solidFill>
                  <a:srgbClr val="FFFFFF"/>
                </a:solidFill>
              </a:rPr>
              <a:t>Scripts can include instructions to:</a:t>
            </a:r>
          </a:p>
          <a:p>
            <a:pPr lvl="0">
              <a:spcBef>
                <a:spcPts val="0"/>
              </a:spcBef>
              <a:buNone/>
            </a:pPr>
            <a:r>
              <a:rPr lang="en" sz="1100">
                <a:solidFill>
                  <a:srgbClr val="FFFFFF"/>
                </a:solidFill>
              </a:rPr>
              <a:t>						</a:t>
            </a:r>
          </a:p>
          <a:p>
            <a:pPr indent="-342900" lvl="0" marL="457200" algn="l">
              <a:spcBef>
                <a:spcPts val="0"/>
              </a:spcBef>
              <a:buClr>
                <a:srgbClr val="FFFFFF"/>
              </a:buClr>
              <a:buSzPct val="100000"/>
              <a:buChar char="●"/>
            </a:pPr>
            <a:r>
              <a:rPr lang="en" sz="1800">
                <a:solidFill>
                  <a:srgbClr val="FFFFFF"/>
                </a:solidFill>
                <a:highlight>
                  <a:srgbClr val="CCCCCC"/>
                </a:highlight>
              </a:rPr>
              <a:t>Access</a:t>
            </a:r>
            <a:r>
              <a:rPr lang="en" sz="1800">
                <a:solidFill>
                  <a:srgbClr val="FFFFFF"/>
                </a:solidFill>
              </a:rPr>
              <a:t> the content of the page</a:t>
            </a:r>
          </a:p>
          <a:p>
            <a:pPr indent="-342900" lvl="0" marL="457200" algn="l">
              <a:spcBef>
                <a:spcPts val="0"/>
              </a:spcBef>
              <a:buClr>
                <a:srgbClr val="FFFFFF"/>
              </a:buClr>
              <a:buSzPct val="100000"/>
              <a:buChar char="●"/>
            </a:pPr>
            <a:r>
              <a:rPr lang="en" sz="1800">
                <a:solidFill>
                  <a:srgbClr val="FFFFFF"/>
                </a:solidFill>
                <a:highlight>
                  <a:srgbClr val="CCCCCC"/>
                </a:highlight>
              </a:rPr>
              <a:t>Modify </a:t>
            </a:r>
            <a:r>
              <a:rPr lang="en" sz="1800">
                <a:solidFill>
                  <a:srgbClr val="FFFFFF"/>
                </a:solidFill>
              </a:rPr>
              <a:t>the content of the page</a:t>
            </a:r>
          </a:p>
          <a:p>
            <a:pPr indent="-342900" lvl="0" marL="457200" rtl="0" algn="l">
              <a:spcBef>
                <a:spcPts val="0"/>
              </a:spcBef>
              <a:buClr>
                <a:srgbClr val="FFFFFF"/>
              </a:buClr>
              <a:buSzPct val="100000"/>
              <a:buChar char="●"/>
            </a:pPr>
            <a:r>
              <a:rPr lang="en" sz="1800">
                <a:solidFill>
                  <a:srgbClr val="FFFFFF"/>
                </a:solidFill>
                <a:highlight>
                  <a:srgbClr val="CCCCCC"/>
                </a:highlight>
              </a:rPr>
              <a:t>Program</a:t>
            </a:r>
            <a:r>
              <a:rPr lang="en" sz="1800">
                <a:solidFill>
                  <a:srgbClr val="FFFFFF"/>
                </a:solidFill>
              </a:rPr>
              <a:t> rules or instructions the browser can follow </a:t>
            </a:r>
          </a:p>
          <a:p>
            <a:pPr indent="-342900" lvl="0" marL="457200" algn="l">
              <a:spcBef>
                <a:spcPts val="0"/>
              </a:spcBef>
              <a:buClr>
                <a:srgbClr val="FFFFFF"/>
              </a:buClr>
              <a:buSzPct val="100000"/>
              <a:buChar char="●"/>
            </a:pPr>
            <a:r>
              <a:rPr lang="en" sz="1800">
                <a:solidFill>
                  <a:srgbClr val="FFFFFF"/>
                </a:solidFill>
                <a:highlight>
                  <a:srgbClr val="CCCCCC"/>
                </a:highlight>
              </a:rPr>
              <a:t>React</a:t>
            </a:r>
            <a:r>
              <a:rPr lang="en" sz="1800">
                <a:solidFill>
                  <a:srgbClr val="FFFFFF"/>
                </a:solidFill>
              </a:rPr>
              <a:t> to events triggered by the user of browser </a:t>
            </a:r>
          </a:p>
          <a:p>
            <a:pPr lvl="0">
              <a:spcBef>
                <a:spcPts val="0"/>
              </a:spcBef>
              <a:buNone/>
            </a:pPr>
            <a:r>
              <a:rPr lang="en" sz="1100">
                <a:solidFill>
                  <a:srgbClr val="000000"/>
                </a:solidFill>
              </a:rPr>
              <a:t>					</a:t>
            </a:r>
          </a:p>
          <a:p>
            <a:pPr lvl="0">
              <a:spcBef>
                <a:spcPts val="0"/>
              </a:spcBef>
              <a:buNone/>
            </a:pPr>
            <a:r>
              <a:rPr lang="en" sz="1100">
                <a:solidFill>
                  <a:srgbClr val="000000"/>
                </a:solidFill>
              </a:rPr>
              <a:t>				</a:t>
            </a:r>
          </a:p>
          <a:p>
            <a:pPr lvl="0">
              <a:spcBef>
                <a:spcPts val="0"/>
              </a:spcBef>
              <a:buNone/>
            </a:pPr>
            <a:r>
              <a:rPr lang="en" sz="1100">
                <a:solidFill>
                  <a:srgbClr val="000000"/>
                </a:solidFill>
              </a:rPr>
              <a:t>			</a:t>
            </a:r>
          </a:p>
          <a:p>
            <a:pPr lvl="0">
              <a:spcBef>
                <a:spcPts val="0"/>
              </a:spcBef>
              <a:buNone/>
            </a:pPr>
            <a:r>
              <a:rPr lang="en" sz="1100">
                <a:solidFill>
                  <a:srgbClr val="000000"/>
                </a:solidFill>
              </a:rPr>
              <a:t>		</a:t>
            </a:r>
          </a:p>
          <a:p>
            <a:pPr lvl="0">
              <a:spcBef>
                <a:spcPts val="0"/>
              </a:spcBef>
              <a:buNone/>
            </a:pPr>
            <a:r>
              <a:t/>
            </a:r>
            <a:endParaRPr sz="1800">
              <a:solidFill>
                <a:srgbClr val="F3F3F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Attendance	</a:t>
            </a:r>
          </a:p>
        </p:txBody>
      </p:sp>
      <p:sp>
        <p:nvSpPr>
          <p:cNvPr id="77" name="Shape 77"/>
          <p:cNvSpPr txBox="1"/>
          <p:nvPr>
            <p:ph idx="1" type="body"/>
          </p:nvPr>
        </p:nvSpPr>
        <p:spPr>
          <a:xfrm>
            <a:off x="311700" y="1609675"/>
            <a:ext cx="8520600" cy="3416400"/>
          </a:xfrm>
          <a:prstGeom prst="rect">
            <a:avLst/>
          </a:prstGeom>
        </p:spPr>
        <p:txBody>
          <a:bodyPr anchorCtr="0" anchor="t" bIns="91425" lIns="91425" rIns="91425" tIns="91425">
            <a:noAutofit/>
          </a:bodyPr>
          <a:lstStyle/>
          <a:p>
            <a:pPr lvl="0">
              <a:spcBef>
                <a:spcPts val="0"/>
              </a:spcBef>
              <a:buNone/>
            </a:pPr>
            <a:r>
              <a:rPr lang="en" sz="2400">
                <a:solidFill>
                  <a:srgbClr val="FFFFFF"/>
                </a:solidFill>
              </a:rPr>
              <a:t>At BMCC, the maximum number of absences is limited to one more hour than the number of hours a class meets in one week. In the case of excessive absences, the instructor has the option to lower the grade or assign an F or WU grade.</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pic>
        <p:nvPicPr>
          <p:cNvPr id="329" name="Shape 329"/>
          <p:cNvPicPr preferRelativeResize="0"/>
          <p:nvPr/>
        </p:nvPicPr>
        <p:blipFill>
          <a:blip r:embed="rId3">
            <a:alphaModFix/>
          </a:blip>
          <a:stretch>
            <a:fillRect/>
          </a:stretch>
        </p:blipFill>
        <p:spPr>
          <a:xfrm>
            <a:off x="435575" y="237200"/>
            <a:ext cx="3644224" cy="3684724"/>
          </a:xfrm>
          <a:prstGeom prst="rect">
            <a:avLst/>
          </a:prstGeom>
          <a:noFill/>
          <a:ln>
            <a:noFill/>
          </a:ln>
        </p:spPr>
      </p:pic>
      <p:pic>
        <p:nvPicPr>
          <p:cNvPr id="330" name="Shape 330"/>
          <p:cNvPicPr preferRelativeResize="0"/>
          <p:nvPr/>
        </p:nvPicPr>
        <p:blipFill>
          <a:blip r:embed="rId4">
            <a:alphaModFix/>
          </a:blip>
          <a:stretch>
            <a:fillRect/>
          </a:stretch>
        </p:blipFill>
        <p:spPr>
          <a:xfrm>
            <a:off x="2632925" y="2702525"/>
            <a:ext cx="4779625" cy="2440974"/>
          </a:xfrm>
          <a:prstGeom prst="rect">
            <a:avLst/>
          </a:prstGeom>
          <a:noFill/>
          <a:ln>
            <a:noFill/>
          </a:ln>
        </p:spPr>
      </p:pic>
      <p:pic>
        <p:nvPicPr>
          <p:cNvPr id="331" name="Shape 331"/>
          <p:cNvPicPr preferRelativeResize="0"/>
          <p:nvPr/>
        </p:nvPicPr>
        <p:blipFill rotWithShape="1">
          <a:blip r:embed="rId5">
            <a:alphaModFix/>
          </a:blip>
          <a:srcRect b="-2587" l="8638" r="-2332" t="-2598"/>
          <a:stretch/>
        </p:blipFill>
        <p:spPr>
          <a:xfrm>
            <a:off x="4625375" y="0"/>
            <a:ext cx="3996775" cy="3368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p:nvPr/>
        </p:nvSpPr>
        <p:spPr>
          <a:xfrm>
            <a:off x="6263100" y="1468862"/>
            <a:ext cx="2360100" cy="2265300"/>
          </a:xfrm>
          <a:prstGeom prst="rect">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7" name="Shape 337"/>
          <p:cNvSpPr/>
          <p:nvPr/>
        </p:nvSpPr>
        <p:spPr>
          <a:xfrm>
            <a:off x="3568075" y="1373975"/>
            <a:ext cx="2360100" cy="2265300"/>
          </a:xfrm>
          <a:prstGeom prst="rect">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8" name="Shape 338"/>
          <p:cNvSpPr/>
          <p:nvPr/>
        </p:nvSpPr>
        <p:spPr>
          <a:xfrm>
            <a:off x="842050" y="1174150"/>
            <a:ext cx="2360100" cy="2265300"/>
          </a:xfrm>
          <a:prstGeom prst="rect">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9" name="Shape 339"/>
          <p:cNvSpPr/>
          <p:nvPr/>
        </p:nvSpPr>
        <p:spPr>
          <a:xfrm>
            <a:off x="3474975" y="1174150"/>
            <a:ext cx="2360100" cy="2265300"/>
          </a:xfrm>
          <a:prstGeom prst="rect">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0" name="Shape 340"/>
          <p:cNvSpPr/>
          <p:nvPr/>
        </p:nvSpPr>
        <p:spPr>
          <a:xfrm>
            <a:off x="6186900" y="1316462"/>
            <a:ext cx="2360100" cy="2265300"/>
          </a:xfrm>
          <a:prstGeom prst="rect">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1" name="Shape 341"/>
          <p:cNvSpPr/>
          <p:nvPr/>
        </p:nvSpPr>
        <p:spPr>
          <a:xfrm>
            <a:off x="6186875" y="1126687"/>
            <a:ext cx="2194200" cy="2265300"/>
          </a:xfrm>
          <a:prstGeom prst="rect">
            <a:avLst/>
          </a:prstGeom>
          <a:solidFill>
            <a:srgbClr val="FCFF7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2" name="Shape 342"/>
          <p:cNvSpPr txBox="1"/>
          <p:nvPr/>
        </p:nvSpPr>
        <p:spPr>
          <a:xfrm>
            <a:off x="1073350" y="3959500"/>
            <a:ext cx="1897500" cy="853800"/>
          </a:xfrm>
          <a:prstGeom prst="rect">
            <a:avLst/>
          </a:prstGeom>
          <a:noFill/>
          <a:ln>
            <a:noFill/>
          </a:ln>
        </p:spPr>
        <p:txBody>
          <a:bodyPr anchorCtr="0" anchor="t" bIns="91425" lIns="91425" rIns="91425" tIns="91425">
            <a:noAutofit/>
          </a:bodyPr>
          <a:lstStyle/>
          <a:p>
            <a:pPr lvl="0" algn="ctr">
              <a:spcBef>
                <a:spcPts val="0"/>
              </a:spcBef>
              <a:buNone/>
            </a:pPr>
            <a:r>
              <a:rPr lang="en" sz="1800">
                <a:solidFill>
                  <a:srgbClr val="FFFFFF"/>
                </a:solidFill>
              </a:rPr>
              <a:t>Content</a:t>
            </a:r>
          </a:p>
        </p:txBody>
      </p:sp>
      <p:sp>
        <p:nvSpPr>
          <p:cNvPr id="343" name="Shape 343"/>
          <p:cNvSpPr txBox="1"/>
          <p:nvPr/>
        </p:nvSpPr>
        <p:spPr>
          <a:xfrm>
            <a:off x="3799375" y="3959500"/>
            <a:ext cx="1897500" cy="8538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rPr>
              <a:t>Presentation</a:t>
            </a:r>
          </a:p>
        </p:txBody>
      </p:sp>
      <p:sp>
        <p:nvSpPr>
          <p:cNvPr id="344" name="Shape 344"/>
          <p:cNvSpPr txBox="1"/>
          <p:nvPr/>
        </p:nvSpPr>
        <p:spPr>
          <a:xfrm>
            <a:off x="6415400" y="3959500"/>
            <a:ext cx="1897500" cy="8538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rPr>
              <a:t>Behavior</a:t>
            </a:r>
          </a:p>
        </p:txBody>
      </p:sp>
      <p:sp>
        <p:nvSpPr>
          <p:cNvPr id="345" name="Shape 345"/>
          <p:cNvSpPr txBox="1"/>
          <p:nvPr/>
        </p:nvSpPr>
        <p:spPr>
          <a:xfrm>
            <a:off x="1522975" y="1938775"/>
            <a:ext cx="1600200" cy="853800"/>
          </a:xfrm>
          <a:prstGeom prst="rect">
            <a:avLst/>
          </a:prstGeom>
          <a:noFill/>
          <a:ln>
            <a:noFill/>
          </a:ln>
        </p:spPr>
        <p:txBody>
          <a:bodyPr anchorCtr="0" anchor="t" bIns="91425" lIns="91425" rIns="91425" tIns="91425">
            <a:noAutofit/>
          </a:bodyPr>
          <a:lstStyle/>
          <a:p>
            <a:pPr lvl="0">
              <a:spcBef>
                <a:spcPts val="0"/>
              </a:spcBef>
              <a:buNone/>
            </a:pPr>
            <a:r>
              <a:rPr b="1" lang="en" sz="2400"/>
              <a:t>.html</a:t>
            </a:r>
          </a:p>
        </p:txBody>
      </p:sp>
      <p:sp>
        <p:nvSpPr>
          <p:cNvPr id="346" name="Shape 346"/>
          <p:cNvSpPr txBox="1"/>
          <p:nvPr/>
        </p:nvSpPr>
        <p:spPr>
          <a:xfrm>
            <a:off x="4251775" y="1938775"/>
            <a:ext cx="1600200" cy="853800"/>
          </a:xfrm>
          <a:prstGeom prst="rect">
            <a:avLst/>
          </a:prstGeom>
          <a:noFill/>
          <a:ln>
            <a:noFill/>
          </a:ln>
        </p:spPr>
        <p:txBody>
          <a:bodyPr anchorCtr="0" anchor="t" bIns="91425" lIns="91425" rIns="91425" tIns="91425">
            <a:noAutofit/>
          </a:bodyPr>
          <a:lstStyle/>
          <a:p>
            <a:pPr lvl="0" rtl="0">
              <a:spcBef>
                <a:spcPts val="0"/>
              </a:spcBef>
              <a:buNone/>
            </a:pPr>
            <a:r>
              <a:rPr b="1" lang="en" sz="2400"/>
              <a:t>.css</a:t>
            </a:r>
          </a:p>
        </p:txBody>
      </p:sp>
      <p:sp>
        <p:nvSpPr>
          <p:cNvPr id="347" name="Shape 347"/>
          <p:cNvSpPr txBox="1"/>
          <p:nvPr/>
        </p:nvSpPr>
        <p:spPr>
          <a:xfrm>
            <a:off x="7056800" y="2098412"/>
            <a:ext cx="1600200" cy="853800"/>
          </a:xfrm>
          <a:prstGeom prst="rect">
            <a:avLst/>
          </a:prstGeom>
          <a:noFill/>
          <a:ln>
            <a:noFill/>
          </a:ln>
        </p:spPr>
        <p:txBody>
          <a:bodyPr anchorCtr="0" anchor="t" bIns="91425" lIns="91425" rIns="91425" tIns="91425">
            <a:noAutofit/>
          </a:bodyPr>
          <a:lstStyle/>
          <a:p>
            <a:pPr lvl="0" rtl="0">
              <a:spcBef>
                <a:spcPts val="0"/>
              </a:spcBef>
              <a:buNone/>
            </a:pPr>
            <a:r>
              <a:rPr b="1" lang="en" sz="2400"/>
              <a:t>.js</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sp>
        <p:nvSpPr>
          <p:cNvPr id="352" name="Shape 352"/>
          <p:cNvSpPr txBox="1"/>
          <p:nvPr>
            <p:ph type="title"/>
          </p:nvPr>
        </p:nvSpPr>
        <p:spPr>
          <a:xfrm>
            <a:off x="311700" y="155050"/>
            <a:ext cx="8520600" cy="4819800"/>
          </a:xfrm>
          <a:prstGeom prst="rect">
            <a:avLst/>
          </a:prstGeom>
        </p:spPr>
        <p:txBody>
          <a:bodyPr anchorCtr="0" anchor="ctr" bIns="91425" lIns="91425" rIns="91425" tIns="91425">
            <a:noAutofit/>
          </a:bodyPr>
          <a:lstStyle/>
          <a:p>
            <a:pPr lvl="0">
              <a:spcBef>
                <a:spcPts val="0"/>
              </a:spcBef>
              <a:buNone/>
            </a:pPr>
            <a:r>
              <a:rPr lang="en" sz="1100">
                <a:solidFill>
                  <a:srgbClr val="F3F3F3"/>
                </a:solidFill>
              </a:rPr>
              <a:t>		 	 	 		</a:t>
            </a:r>
          </a:p>
          <a:p>
            <a:pPr lvl="0">
              <a:spcBef>
                <a:spcPts val="0"/>
              </a:spcBef>
              <a:buNone/>
            </a:pPr>
            <a:r>
              <a:rPr lang="en" sz="1100">
                <a:solidFill>
                  <a:srgbClr val="F3F3F3"/>
                </a:solidFill>
              </a:rPr>
              <a:t>			</a:t>
            </a:r>
          </a:p>
          <a:p>
            <a:pPr lvl="0">
              <a:spcBef>
                <a:spcPts val="0"/>
              </a:spcBef>
              <a:buNone/>
            </a:pPr>
            <a:r>
              <a:rPr lang="en" sz="1100">
                <a:solidFill>
                  <a:srgbClr val="F3F3F3"/>
                </a:solidFill>
              </a:rPr>
              <a:t>				</a:t>
            </a:r>
          </a:p>
          <a:p>
            <a:pPr lvl="0">
              <a:spcBef>
                <a:spcPts val="0"/>
              </a:spcBef>
              <a:buNone/>
            </a:pPr>
            <a:r>
              <a:rPr lang="en" sz="1100">
                <a:solidFill>
                  <a:srgbClr val="F3F3F3"/>
                </a:solidFill>
              </a:rPr>
              <a:t>					</a:t>
            </a:r>
          </a:p>
          <a:p>
            <a:pPr lvl="0">
              <a:spcBef>
                <a:spcPts val="0"/>
              </a:spcBef>
              <a:buNone/>
            </a:pPr>
            <a:r>
              <a:rPr lang="en" sz="1100">
                <a:solidFill>
                  <a:srgbClr val="F3F3F3"/>
                </a:solidFill>
              </a:rPr>
              <a:t>						</a:t>
            </a:r>
          </a:p>
          <a:p>
            <a:pPr lvl="0">
              <a:spcBef>
                <a:spcPts val="0"/>
              </a:spcBef>
              <a:buNone/>
            </a:pPr>
            <a:r>
              <a:rPr lang="en" sz="3000">
                <a:solidFill>
                  <a:srgbClr val="F3F3F3"/>
                </a:solidFill>
              </a:rPr>
              <a:t>The HTML &lt;script&gt; element is used to tell the browser to load the JavaScript file. </a:t>
            </a:r>
          </a:p>
          <a:p>
            <a:pPr lvl="0">
              <a:spcBef>
                <a:spcPts val="0"/>
              </a:spcBef>
              <a:buNone/>
            </a:pPr>
            <a:r>
              <a:rPr lang="en" sz="1100">
                <a:solidFill>
                  <a:srgbClr val="F3F3F3"/>
                </a:solidFill>
              </a:rPr>
              <a:t>					</a:t>
            </a:r>
          </a:p>
          <a:p>
            <a:pPr lvl="0">
              <a:spcBef>
                <a:spcPts val="0"/>
              </a:spcBef>
              <a:buNone/>
            </a:pPr>
            <a:r>
              <a:rPr lang="en" sz="1100">
                <a:solidFill>
                  <a:srgbClr val="F3F3F3"/>
                </a:solidFill>
              </a:rPr>
              <a:t>				</a:t>
            </a:r>
          </a:p>
          <a:p>
            <a:pPr lvl="0">
              <a:spcBef>
                <a:spcPts val="0"/>
              </a:spcBef>
              <a:buNone/>
            </a:pPr>
            <a:r>
              <a:rPr lang="en" sz="1100">
                <a:solidFill>
                  <a:srgbClr val="F3F3F3"/>
                </a:solidFill>
              </a:rPr>
              <a:t>			</a:t>
            </a:r>
          </a:p>
          <a:p>
            <a:pPr lvl="0">
              <a:spcBef>
                <a:spcPts val="0"/>
              </a:spcBef>
              <a:buNone/>
            </a:pPr>
            <a:r>
              <a:rPr lang="en" sz="1100">
                <a:solidFill>
                  <a:srgbClr val="F3F3F3"/>
                </a:solidFill>
              </a:rPr>
              <a:t>		</a:t>
            </a:r>
          </a:p>
          <a:p>
            <a:pPr lvl="0" rtl="0">
              <a:spcBef>
                <a:spcPts val="0"/>
              </a:spcBef>
              <a:buNone/>
            </a:pPr>
            <a:r>
              <a:t/>
            </a:r>
            <a:endParaRPr sz="1800">
              <a:solidFill>
                <a:srgbClr val="F3F3F3"/>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nvSpPr>
        <p:spPr>
          <a:xfrm>
            <a:off x="572975" y="431200"/>
            <a:ext cx="8328000" cy="3911400"/>
          </a:xfrm>
          <a:prstGeom prst="rect">
            <a:avLst/>
          </a:prstGeom>
          <a:noFill/>
          <a:ln>
            <a:noFill/>
          </a:ln>
        </p:spPr>
        <p:txBody>
          <a:bodyPr anchorCtr="0" anchor="ctr" bIns="91425" lIns="91425" rIns="91425" tIns="91425">
            <a:noAutofit/>
          </a:bodyPr>
          <a:lstStyle/>
          <a:p>
            <a:pPr lvl="0" rtl="0" algn="l">
              <a:lnSpc>
                <a:spcPct val="115000"/>
              </a:lnSpc>
              <a:spcBef>
                <a:spcPts val="1800"/>
              </a:spcBef>
              <a:spcAft>
                <a:spcPts val="400"/>
              </a:spcAft>
              <a:buNone/>
            </a:pPr>
            <a:r>
              <a:rPr b="1" lang="en" sz="3000">
                <a:solidFill>
                  <a:srgbClr val="F3F3F3"/>
                </a:solidFill>
              </a:rPr>
              <a:t>Comments</a:t>
            </a:r>
          </a:p>
          <a:p>
            <a:pPr lvl="0" rtl="0">
              <a:lnSpc>
                <a:spcPct val="163636"/>
              </a:lnSpc>
              <a:spcBef>
                <a:spcPts val="0"/>
              </a:spcBef>
              <a:buNone/>
            </a:pPr>
            <a:r>
              <a:t/>
            </a:r>
            <a:endParaRPr sz="1800">
              <a:solidFill>
                <a:srgbClr val="F3F3F3"/>
              </a:solidFill>
              <a:latin typeface="Times New Roman"/>
              <a:ea typeface="Times New Roman"/>
              <a:cs typeface="Times New Roman"/>
              <a:sym typeface="Times New Roman"/>
            </a:endParaRPr>
          </a:p>
          <a:p>
            <a:pPr lvl="0" rtl="0">
              <a:lnSpc>
                <a:spcPct val="163636"/>
              </a:lnSpc>
              <a:spcBef>
                <a:spcPts val="0"/>
              </a:spcBef>
              <a:buNone/>
            </a:pPr>
            <a:r>
              <a:rPr lang="en" sz="1800">
                <a:solidFill>
                  <a:srgbClr val="F3F3F3"/>
                </a:solidFill>
                <a:latin typeface="Times New Roman"/>
                <a:ea typeface="Times New Roman"/>
                <a:cs typeface="Times New Roman"/>
                <a:sym typeface="Times New Roman"/>
              </a:rPr>
              <a:t>In HTML, a comment can be written using this syntax:</a:t>
            </a:r>
          </a:p>
          <a:p>
            <a:pPr lvl="0" rtl="0">
              <a:lnSpc>
                <a:spcPct val="115000"/>
              </a:lnSpc>
              <a:spcBef>
                <a:spcPts val="0"/>
              </a:spcBef>
              <a:buNone/>
            </a:pPr>
            <a:r>
              <a:rPr lang="en" sz="1800">
                <a:solidFill>
                  <a:srgbClr val="F3F3F3"/>
                </a:solidFill>
              </a:rPr>
              <a:t>&lt;!--  COMMENT TEXT GOES HERE --&gt;</a:t>
            </a:r>
          </a:p>
          <a:p>
            <a:pPr lvl="0" rtl="0">
              <a:lnSpc>
                <a:spcPct val="163636"/>
              </a:lnSpc>
              <a:spcBef>
                <a:spcPts val="0"/>
              </a:spcBef>
              <a:buNone/>
            </a:pPr>
            <a:r>
              <a:t/>
            </a:r>
            <a:endParaRPr sz="1800">
              <a:solidFill>
                <a:srgbClr val="F3F3F3"/>
              </a:solidFill>
              <a:latin typeface="Times New Roman"/>
              <a:ea typeface="Times New Roman"/>
              <a:cs typeface="Times New Roman"/>
              <a:sym typeface="Times New Roman"/>
            </a:endParaRPr>
          </a:p>
          <a:p>
            <a:pPr lvl="0" rtl="0">
              <a:lnSpc>
                <a:spcPct val="163636"/>
              </a:lnSpc>
              <a:spcBef>
                <a:spcPts val="0"/>
              </a:spcBef>
              <a:buNone/>
            </a:pPr>
            <a:r>
              <a:rPr lang="en" sz="1800">
                <a:solidFill>
                  <a:srgbClr val="F3F3F3"/>
                </a:solidFill>
                <a:latin typeface="Times New Roman"/>
                <a:ea typeface="Times New Roman"/>
                <a:cs typeface="Times New Roman"/>
                <a:sym typeface="Times New Roman"/>
              </a:rPr>
              <a:t>In CSS, comments use this syntax:</a:t>
            </a:r>
          </a:p>
          <a:p>
            <a:pPr lvl="0" rtl="0">
              <a:lnSpc>
                <a:spcPct val="115000"/>
              </a:lnSpc>
              <a:spcBef>
                <a:spcPts val="0"/>
              </a:spcBef>
              <a:buNone/>
            </a:pPr>
            <a:r>
              <a:rPr lang="en" sz="1800">
                <a:solidFill>
                  <a:srgbClr val="F3F3F3"/>
                </a:solidFill>
              </a:rPr>
              <a:t>/* COMMENT IS HERE */</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Any Questions so far?</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pic>
        <p:nvPicPr>
          <p:cNvPr id="367" name="Shape 367"/>
          <p:cNvPicPr preferRelativeResize="0"/>
          <p:nvPr/>
        </p:nvPicPr>
        <p:blipFill>
          <a:blip r:embed="rId3">
            <a:alphaModFix/>
          </a:blip>
          <a:stretch>
            <a:fillRect/>
          </a:stretch>
        </p:blipFill>
        <p:spPr>
          <a:xfrm>
            <a:off x="606675" y="1428750"/>
            <a:ext cx="8011700" cy="3560749"/>
          </a:xfrm>
          <a:prstGeom prst="rect">
            <a:avLst/>
          </a:prstGeom>
          <a:noFill/>
          <a:ln>
            <a:noFill/>
          </a:ln>
        </p:spPr>
      </p:pic>
      <p:sp>
        <p:nvSpPr>
          <p:cNvPr id="368" name="Shape 368"/>
          <p:cNvSpPr txBox="1"/>
          <p:nvPr/>
        </p:nvSpPr>
        <p:spPr>
          <a:xfrm>
            <a:off x="1730700" y="523625"/>
            <a:ext cx="5682600" cy="1432200"/>
          </a:xfrm>
          <a:prstGeom prst="rect">
            <a:avLst/>
          </a:prstGeom>
          <a:noFill/>
          <a:ln>
            <a:noFill/>
          </a:ln>
        </p:spPr>
        <p:txBody>
          <a:bodyPr anchorCtr="0" anchor="t" bIns="91425" lIns="91425" rIns="91425" tIns="91425">
            <a:noAutofit/>
          </a:bodyPr>
          <a:lstStyle/>
          <a:p>
            <a:pPr lvl="0">
              <a:spcBef>
                <a:spcPts val="0"/>
              </a:spcBef>
              <a:buNone/>
            </a:pPr>
            <a:r>
              <a:rPr b="1" lang="en" sz="3000">
                <a:solidFill>
                  <a:srgbClr val="FFFFFF"/>
                </a:solidFill>
              </a:rPr>
              <a:t>Cartesian Coordinate System</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p:nvPr/>
        </p:nvSpPr>
        <p:spPr>
          <a:xfrm>
            <a:off x="2540950" y="1416775"/>
            <a:ext cx="3423600" cy="34236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4" name="Shape 374"/>
          <p:cNvSpPr txBox="1"/>
          <p:nvPr/>
        </p:nvSpPr>
        <p:spPr>
          <a:xfrm>
            <a:off x="1730700" y="523625"/>
            <a:ext cx="5682600" cy="14322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FFFF"/>
                </a:solidFill>
              </a:rPr>
              <a:t>Cartesian Coordinate System</a:t>
            </a:r>
          </a:p>
        </p:txBody>
      </p:sp>
      <p:pic>
        <p:nvPicPr>
          <p:cNvPr id="375" name="Shape 375"/>
          <p:cNvPicPr preferRelativeResize="0"/>
          <p:nvPr/>
        </p:nvPicPr>
        <p:blipFill>
          <a:blip r:embed="rId3">
            <a:alphaModFix/>
          </a:blip>
          <a:stretch>
            <a:fillRect/>
          </a:stretch>
        </p:blipFill>
        <p:spPr>
          <a:xfrm>
            <a:off x="2520700" y="1442725"/>
            <a:ext cx="3423575" cy="3423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nvSpPr>
        <p:spPr>
          <a:xfrm>
            <a:off x="385000" y="155050"/>
            <a:ext cx="8832300" cy="4726800"/>
          </a:xfrm>
          <a:prstGeom prst="rect">
            <a:avLst/>
          </a:prstGeom>
          <a:noFill/>
          <a:ln>
            <a:noFill/>
          </a:ln>
        </p:spPr>
        <p:txBody>
          <a:bodyPr anchorCtr="0" anchor="ctr" bIns="91425" lIns="91425" rIns="91425" tIns="91425">
            <a:noAutofit/>
          </a:bodyPr>
          <a:lstStyle/>
          <a:p>
            <a:pPr lvl="0" rtl="0">
              <a:lnSpc>
                <a:spcPct val="115000"/>
              </a:lnSpc>
              <a:spcBef>
                <a:spcPts val="4800"/>
              </a:spcBef>
              <a:spcAft>
                <a:spcPts val="700"/>
              </a:spcAft>
              <a:buNone/>
            </a:pPr>
            <a:r>
              <a:rPr b="1" lang="en" sz="3000">
                <a:solidFill>
                  <a:srgbClr val="FFFFFF"/>
                </a:solidFill>
              </a:rPr>
              <a:t>HTML5 Canvas</a:t>
            </a:r>
            <a:br>
              <a:rPr b="1" lang="en" sz="3000">
                <a:solidFill>
                  <a:srgbClr val="FFFFFF"/>
                </a:solidFill>
              </a:rPr>
            </a:br>
          </a:p>
          <a:p>
            <a:pPr lvl="0" rtl="0">
              <a:lnSpc>
                <a:spcPct val="145000"/>
              </a:lnSpc>
              <a:spcBef>
                <a:spcPts val="400"/>
              </a:spcBef>
              <a:spcAft>
                <a:spcPts val="400"/>
              </a:spcAft>
              <a:buNone/>
            </a:pPr>
            <a:r>
              <a:rPr lang="en" sz="2100">
                <a:solidFill>
                  <a:srgbClr val="FFFFFF"/>
                </a:solidFill>
              </a:rPr>
              <a:t>The HTML5 </a:t>
            </a:r>
            <a:r>
              <a:rPr lang="en" sz="2100">
                <a:solidFill>
                  <a:srgbClr val="FFFF00"/>
                </a:solidFill>
                <a:hlinkClick r:id="rId3"/>
              </a:rPr>
              <a:t>Canvas</a:t>
            </a:r>
            <a:r>
              <a:rPr lang="en" sz="2100">
                <a:solidFill>
                  <a:srgbClr val="FFFFFF"/>
                </a:solidFill>
              </a:rPr>
              <a:t> is a relatively new HTML element introduced with the HTML5 standard around 2011 to implement graphical programming within the web browser.</a:t>
            </a:r>
          </a:p>
          <a:p>
            <a:pPr lvl="0" rtl="0">
              <a:lnSpc>
                <a:spcPct val="145000"/>
              </a:lnSpc>
              <a:spcBef>
                <a:spcPts val="400"/>
              </a:spcBef>
              <a:spcAft>
                <a:spcPts val="400"/>
              </a:spcAft>
              <a:buNone/>
            </a:pPr>
            <a:r>
              <a:rPr lang="en" sz="2100">
                <a:solidFill>
                  <a:srgbClr val="FFFFFF"/>
                </a:solidFill>
              </a:rPr>
              <a:t>The canvas can be used to draw graphics on the screen using JavaScript. This can be done in</a:t>
            </a:r>
            <a:r>
              <a:rPr lang="en" sz="2100">
                <a:solidFill>
                  <a:srgbClr val="FFFF00"/>
                </a:solidFill>
              </a:rPr>
              <a:t> </a:t>
            </a:r>
            <a:r>
              <a:rPr lang="en" sz="2100">
                <a:solidFill>
                  <a:srgbClr val="FFFF00"/>
                </a:solidFill>
                <a:hlinkClick r:id="rId4"/>
              </a:rPr>
              <a:t>pure JavaScript</a:t>
            </a:r>
            <a:r>
              <a:rPr lang="en" sz="2100">
                <a:solidFill>
                  <a:srgbClr val="FFFF00"/>
                </a:solidFill>
              </a:rPr>
              <a:t> </a:t>
            </a:r>
            <a:r>
              <a:rPr lang="en" sz="2100">
                <a:solidFill>
                  <a:srgbClr val="FFFFFF"/>
                </a:solidFill>
              </a:rPr>
              <a:t>but there are many libraries that make drawing to the canvas easier.</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pic>
        <p:nvPicPr>
          <p:cNvPr id="385" name="Shape 385"/>
          <p:cNvPicPr preferRelativeResize="0"/>
          <p:nvPr/>
        </p:nvPicPr>
        <p:blipFill>
          <a:blip r:embed="rId3">
            <a:alphaModFix/>
          </a:blip>
          <a:stretch>
            <a:fillRect/>
          </a:stretch>
        </p:blipFill>
        <p:spPr>
          <a:xfrm>
            <a:off x="3258279" y="1523750"/>
            <a:ext cx="2218707" cy="2217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nvSpPr>
        <p:spPr>
          <a:xfrm>
            <a:off x="61600" y="123200"/>
            <a:ext cx="7561500" cy="4158000"/>
          </a:xfrm>
          <a:prstGeom prst="rect">
            <a:avLst/>
          </a:prstGeom>
          <a:noFill/>
          <a:ln>
            <a:noFill/>
          </a:ln>
        </p:spPr>
        <p:txBody>
          <a:bodyPr anchorCtr="0" anchor="t" bIns="91425" lIns="91425" rIns="91425" tIns="91425">
            <a:noAutofit/>
          </a:bodyPr>
          <a:lstStyle/>
          <a:p>
            <a:pPr lvl="0" rtl="0">
              <a:lnSpc>
                <a:spcPct val="150000"/>
              </a:lnSpc>
              <a:spcBef>
                <a:spcPts val="0"/>
              </a:spcBef>
              <a:spcAft>
                <a:spcPts val="1200"/>
              </a:spcAft>
              <a:buNone/>
            </a:pPr>
            <a:r>
              <a:rPr lang="en" sz="2400">
                <a:solidFill>
                  <a:srgbClr val="FFFFFF"/>
                </a:solidFill>
                <a:latin typeface="Roboto"/>
                <a:ea typeface="Roboto"/>
                <a:cs typeface="Roboto"/>
                <a:sym typeface="Roboto"/>
              </a:rPr>
              <a:t>Homework</a:t>
            </a:r>
          </a:p>
          <a:p>
            <a:pPr lvl="0" rtl="0">
              <a:lnSpc>
                <a:spcPct val="150000"/>
              </a:lnSpc>
              <a:spcBef>
                <a:spcPts val="0"/>
              </a:spcBef>
              <a:spcAft>
                <a:spcPts val="1200"/>
              </a:spcAft>
              <a:buNone/>
            </a:pPr>
            <a:r>
              <a:rPr lang="en" sz="1800">
                <a:solidFill>
                  <a:srgbClr val="FFFFFF"/>
                </a:solidFill>
                <a:latin typeface="Roboto"/>
                <a:ea typeface="Roboto"/>
                <a:cs typeface="Roboto"/>
                <a:sym typeface="Roboto"/>
              </a:rPr>
              <a:t>Send me an email (kyle.greenberg@nyu.edu) so I can invite you to the </a:t>
            </a:r>
            <a:r>
              <a:rPr lang="en" sz="1800">
                <a:solidFill>
                  <a:srgbClr val="FFFFFF"/>
                </a:solidFill>
                <a:latin typeface="Roboto"/>
                <a:ea typeface="Roboto"/>
                <a:cs typeface="Roboto"/>
                <a:sym typeface="Roboto"/>
                <a:hlinkClick r:id="rId3"/>
              </a:rPr>
              <a:t>slack channel</a:t>
            </a:r>
          </a:p>
          <a:p>
            <a:pPr lvl="0" rtl="0">
              <a:lnSpc>
                <a:spcPct val="150000"/>
              </a:lnSpc>
              <a:spcBef>
                <a:spcPts val="300"/>
              </a:spcBef>
              <a:spcAft>
                <a:spcPts val="1200"/>
              </a:spcAft>
              <a:buNone/>
            </a:pPr>
            <a:r>
              <a:rPr lang="en" sz="1800">
                <a:solidFill>
                  <a:srgbClr val="FFFFFF"/>
                </a:solidFill>
                <a:latin typeface="Roboto"/>
                <a:ea typeface="Roboto"/>
                <a:cs typeface="Roboto"/>
                <a:sym typeface="Roboto"/>
              </a:rPr>
              <a:t>Create a website that is a self portrait, as well as space that you can use as a portfolio. It should include:</a:t>
            </a:r>
          </a:p>
          <a:p>
            <a:pPr indent="-342900" lvl="0" marL="457200" rtl="0">
              <a:lnSpc>
                <a:spcPct val="115000"/>
              </a:lnSpc>
              <a:spcBef>
                <a:spcPts val="300"/>
              </a:spcBef>
              <a:spcAft>
                <a:spcPts val="1200"/>
              </a:spcAft>
              <a:buClr>
                <a:srgbClr val="FFFFFF"/>
              </a:buClr>
              <a:buSzPct val="100000"/>
              <a:buFont typeface="Roboto"/>
              <a:buChar char="-"/>
            </a:pPr>
            <a:r>
              <a:rPr lang="en" sz="1800">
                <a:solidFill>
                  <a:srgbClr val="FFFFFF"/>
                </a:solidFill>
                <a:latin typeface="Roboto"/>
                <a:ea typeface="Roboto"/>
                <a:cs typeface="Roboto"/>
                <a:sym typeface="Roboto"/>
              </a:rPr>
              <a:t>Image</a:t>
            </a:r>
          </a:p>
          <a:p>
            <a:pPr indent="-342900" lvl="0" marL="457200" rtl="0">
              <a:lnSpc>
                <a:spcPct val="115000"/>
              </a:lnSpc>
              <a:spcBef>
                <a:spcPts val="300"/>
              </a:spcBef>
              <a:spcAft>
                <a:spcPts val="1200"/>
              </a:spcAft>
              <a:buClr>
                <a:srgbClr val="FFFFFF"/>
              </a:buClr>
              <a:buSzPct val="100000"/>
              <a:buFont typeface="Roboto"/>
              <a:buChar char="-"/>
            </a:pPr>
            <a:r>
              <a:rPr lang="en" sz="1800">
                <a:solidFill>
                  <a:srgbClr val="FFFFFF"/>
                </a:solidFill>
                <a:latin typeface="Roboto"/>
                <a:ea typeface="Roboto"/>
                <a:cs typeface="Roboto"/>
                <a:sym typeface="Roboto"/>
              </a:rPr>
              <a:t>Stylesheet</a:t>
            </a:r>
          </a:p>
          <a:p>
            <a:pPr indent="-342900" lvl="0" marL="457200" rtl="0">
              <a:lnSpc>
                <a:spcPct val="115000"/>
              </a:lnSpc>
              <a:spcBef>
                <a:spcPts val="300"/>
              </a:spcBef>
              <a:spcAft>
                <a:spcPts val="1200"/>
              </a:spcAft>
              <a:buClr>
                <a:srgbClr val="FFFFFF"/>
              </a:buClr>
              <a:buSzPct val="100000"/>
              <a:buFont typeface="Roboto"/>
              <a:buChar char="-"/>
            </a:pPr>
            <a:r>
              <a:rPr lang="en" sz="1800">
                <a:solidFill>
                  <a:srgbClr val="FFFFFF"/>
                </a:solidFill>
                <a:latin typeface="Roboto"/>
                <a:ea typeface="Roboto"/>
                <a:cs typeface="Roboto"/>
                <a:sym typeface="Roboto"/>
              </a:rPr>
              <a:t>Text</a:t>
            </a:r>
          </a:p>
          <a:p>
            <a:pPr indent="0" lvl="0" marL="457200" rtl="0">
              <a:lnSpc>
                <a:spcPct val="115000"/>
              </a:lnSpc>
              <a:spcBef>
                <a:spcPts val="600"/>
              </a:spcBef>
              <a:spcAft>
                <a:spcPts val="1200"/>
              </a:spcAft>
              <a:buNone/>
            </a:pPr>
            <a:r>
              <a:rPr lang="en" sz="1800">
                <a:solidFill>
                  <a:srgbClr val="FFFFFF"/>
                </a:solidFill>
                <a:latin typeface="Roboto"/>
                <a:ea typeface="Roboto"/>
                <a:cs typeface="Roboto"/>
                <a:sym typeface="Roboto"/>
              </a:rPr>
              <a:t>Bonus points Menu &amp; p5</a:t>
            </a:r>
          </a:p>
          <a:p>
            <a:pPr lvl="0" rtl="0">
              <a:lnSpc>
                <a:spcPct val="150000"/>
              </a:lnSpc>
              <a:spcBef>
                <a:spcPts val="1500"/>
              </a:spcBef>
              <a:spcAft>
                <a:spcPts val="2400"/>
              </a:spcAft>
              <a:buNone/>
            </a:pPr>
            <a:r>
              <a:rPr lang="en" sz="1800">
                <a:solidFill>
                  <a:srgbClr val="FFFFFF"/>
                </a:solidFill>
                <a:latin typeface="Roboto"/>
                <a:ea typeface="Roboto"/>
                <a:cs typeface="Roboto"/>
                <a:sym typeface="Roboto"/>
              </a:rPr>
              <a:t>Watch these Daniel Shiffman Coding Rainbow</a:t>
            </a:r>
          </a:p>
          <a:p>
            <a:pPr lvl="0">
              <a:spcBef>
                <a:spcPts val="0"/>
              </a:spcBef>
              <a:buNone/>
            </a:pPr>
            <a:r>
              <a:t/>
            </a:r>
            <a:endParaRPr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Software</a:t>
            </a:r>
          </a:p>
        </p:txBody>
      </p:sp>
      <p:pic>
        <p:nvPicPr>
          <p:cNvPr id="83" name="Shape 83"/>
          <p:cNvPicPr preferRelativeResize="0"/>
          <p:nvPr/>
        </p:nvPicPr>
        <p:blipFill>
          <a:blip r:embed="rId3">
            <a:alphaModFix/>
          </a:blip>
          <a:stretch>
            <a:fillRect/>
          </a:stretch>
        </p:blipFill>
        <p:spPr>
          <a:xfrm>
            <a:off x="379650" y="1412700"/>
            <a:ext cx="2438400" cy="2438400"/>
          </a:xfrm>
          <a:prstGeom prst="rect">
            <a:avLst/>
          </a:prstGeom>
          <a:noFill/>
          <a:ln>
            <a:noFill/>
          </a:ln>
        </p:spPr>
      </p:pic>
      <p:pic>
        <p:nvPicPr>
          <p:cNvPr id="84" name="Shape 84"/>
          <p:cNvPicPr preferRelativeResize="0"/>
          <p:nvPr/>
        </p:nvPicPr>
        <p:blipFill>
          <a:blip r:embed="rId4">
            <a:alphaModFix/>
          </a:blip>
          <a:stretch>
            <a:fillRect/>
          </a:stretch>
        </p:blipFill>
        <p:spPr>
          <a:xfrm>
            <a:off x="3258279" y="1523750"/>
            <a:ext cx="2218707" cy="2217500"/>
          </a:xfrm>
          <a:prstGeom prst="rect">
            <a:avLst/>
          </a:prstGeom>
          <a:noFill/>
          <a:ln>
            <a:noFill/>
          </a:ln>
        </p:spPr>
      </p:pic>
      <p:pic>
        <p:nvPicPr>
          <p:cNvPr id="85" name="Shape 85"/>
          <p:cNvPicPr preferRelativeResize="0"/>
          <p:nvPr/>
        </p:nvPicPr>
        <p:blipFill>
          <a:blip r:embed="rId5">
            <a:alphaModFix/>
          </a:blip>
          <a:stretch>
            <a:fillRect/>
          </a:stretch>
        </p:blipFill>
        <p:spPr>
          <a:xfrm>
            <a:off x="5917200" y="1522550"/>
            <a:ext cx="2218699" cy="221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Computer Labs</a:t>
            </a:r>
          </a:p>
        </p:txBody>
      </p:sp>
      <p:sp>
        <p:nvSpPr>
          <p:cNvPr id="91" name="Shape 91"/>
          <p:cNvSpPr txBox="1"/>
          <p:nvPr>
            <p:ph idx="1" type="body"/>
          </p:nvPr>
        </p:nvSpPr>
        <p:spPr>
          <a:xfrm>
            <a:off x="311700" y="1152475"/>
            <a:ext cx="8520600" cy="3148200"/>
          </a:xfrm>
          <a:prstGeom prst="rect">
            <a:avLst/>
          </a:prstGeom>
        </p:spPr>
        <p:txBody>
          <a:bodyPr anchorCtr="0" anchor="t" bIns="91425" lIns="91425" rIns="91425" tIns="91425">
            <a:noAutofit/>
          </a:bodyPr>
          <a:lstStyle/>
          <a:p>
            <a:pPr lvl="0">
              <a:spcBef>
                <a:spcPts val="0"/>
              </a:spcBef>
              <a:buNone/>
            </a:pPr>
            <a:r>
              <a:rPr lang="en">
                <a:solidFill>
                  <a:srgbClr val="F3F3F3"/>
                </a:solidFill>
              </a:rPr>
              <a:t>• 199 Chambers, Room N-261 </a:t>
            </a:r>
          </a:p>
          <a:p>
            <a:pPr indent="457200" lvl="0" rtl="0">
              <a:spcBef>
                <a:spcPts val="0"/>
              </a:spcBef>
              <a:buNone/>
            </a:pPr>
            <a:r>
              <a:rPr lang="en">
                <a:solidFill>
                  <a:srgbClr val="F3F3F3"/>
                </a:solidFill>
              </a:rPr>
              <a:t>◦ Hours: Mon-Thu: 8am-12am, Fri: 9am-12am, Sat-Sun: 8:30am-12am</a:t>
            </a:r>
          </a:p>
          <a:p>
            <a:pPr indent="0" lvl="0" marL="0" rtl="0">
              <a:spcBef>
                <a:spcPts val="0"/>
              </a:spcBef>
              <a:buNone/>
            </a:pPr>
            <a:r>
              <a:rPr lang="en">
                <a:solidFill>
                  <a:srgbClr val="F3F3F3"/>
                </a:solidFill>
              </a:rPr>
              <a:t> • 70 Murray Street, Room. M-1109</a:t>
            </a:r>
          </a:p>
          <a:p>
            <a:pPr indent="457200" lvl="0" marL="0" rtl="0">
              <a:spcBef>
                <a:spcPts val="0"/>
              </a:spcBef>
              <a:buNone/>
            </a:pPr>
            <a:r>
              <a:rPr lang="en">
                <a:solidFill>
                  <a:srgbClr val="F3F3F3"/>
                </a:solidFill>
              </a:rPr>
              <a:t> ◦ Hours: Mon-Thu: 9am-8pm, Fri: 9am-3pm </a:t>
            </a:r>
          </a:p>
          <a:p>
            <a:pPr indent="0" lvl="0" marL="0" rtl="0">
              <a:spcBef>
                <a:spcPts val="0"/>
              </a:spcBef>
              <a:buNone/>
            </a:pPr>
            <a:r>
              <a:rPr lang="en">
                <a:solidFill>
                  <a:srgbClr val="F3F3F3"/>
                </a:solidFill>
              </a:rPr>
              <a:t>• 245 Greenwich (Fiterman), Room LL03</a:t>
            </a:r>
          </a:p>
          <a:p>
            <a:pPr indent="457200" lvl="0" marL="0" rtl="0">
              <a:spcBef>
                <a:spcPts val="0"/>
              </a:spcBef>
              <a:buNone/>
            </a:pPr>
            <a:r>
              <a:rPr lang="en">
                <a:solidFill>
                  <a:srgbClr val="F3F3F3"/>
                </a:solidFill>
              </a:rPr>
              <a:t> ◦ Hours: Mon-Fri: 8am-10pm, Sat-Sun: 8:30am-1:30pm</a:t>
            </a:r>
          </a:p>
          <a:p>
            <a:pPr indent="0" lvl="0" marL="0" algn="l">
              <a:spcBef>
                <a:spcPts val="0"/>
              </a:spcBef>
              <a:buNone/>
            </a:pPr>
            <a:r>
              <a:rPr b="1" lang="en">
                <a:solidFill>
                  <a:srgbClr val="F3F3F3"/>
                </a:solidFill>
              </a:rPr>
              <a:t>More info here : www.bmcc.cuny.edu/it/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671250" y="2141250"/>
            <a:ext cx="7852200" cy="887700"/>
          </a:xfrm>
          <a:prstGeom prst="rect">
            <a:avLst/>
          </a:prstGeom>
        </p:spPr>
        <p:txBody>
          <a:bodyPr anchorCtr="0" anchor="ctr" bIns="91425" lIns="91425" rIns="91425" tIns="91425">
            <a:noAutofit/>
          </a:bodyPr>
          <a:lstStyle/>
          <a:p>
            <a:pPr lvl="0">
              <a:spcBef>
                <a:spcPts val="0"/>
              </a:spcBef>
              <a:buNone/>
            </a:pPr>
            <a:r>
              <a:rPr lang="en"/>
              <a:t>Slack</a:t>
            </a:r>
          </a:p>
          <a:p>
            <a:pPr lvl="0">
              <a:spcBef>
                <a:spcPts val="0"/>
              </a:spcBef>
              <a:buNone/>
            </a:pPr>
            <a:r>
              <a:t/>
            </a:r>
            <a:endParaRPr/>
          </a:p>
          <a:p>
            <a:pPr lvl="0">
              <a:spcBef>
                <a:spcPts val="0"/>
              </a:spcBef>
              <a:buNone/>
            </a:pPr>
            <a:r>
              <a:rPr lang="en"/>
              <a:t>MMP2F2016.slack.com</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4049925"/>
            <a:ext cx="8520600" cy="841800"/>
          </a:xfrm>
          <a:prstGeom prst="rect">
            <a:avLst/>
          </a:prstGeom>
        </p:spPr>
        <p:txBody>
          <a:bodyPr anchorCtr="0" anchor="ctr" bIns="91425" lIns="91425" rIns="91425" tIns="91425">
            <a:noAutofit/>
          </a:bodyPr>
          <a:lstStyle/>
          <a:p>
            <a:pPr lvl="0">
              <a:spcBef>
                <a:spcPts val="0"/>
              </a:spcBef>
              <a:buNone/>
            </a:pPr>
            <a:r>
              <a:rPr lang="en" sz="1800"/>
              <a:t>“JavaScript and JQuery: Interactive Front-End Web Development” by Jon Duckett, Publisher: John Wiley &amp; Sons, Inc. ISBN-13: 978-1118531648</a:t>
            </a:r>
          </a:p>
        </p:txBody>
      </p:sp>
      <p:pic>
        <p:nvPicPr>
          <p:cNvPr id="102" name="Shape 102"/>
          <p:cNvPicPr preferRelativeResize="0"/>
          <p:nvPr/>
        </p:nvPicPr>
        <p:blipFill rotWithShape="1">
          <a:blip r:embed="rId3">
            <a:alphaModFix/>
          </a:blip>
          <a:srcRect b="2190" l="1681" r="1681" t="0"/>
          <a:stretch/>
        </p:blipFill>
        <p:spPr>
          <a:xfrm>
            <a:off x="3129825" y="671050"/>
            <a:ext cx="2656600" cy="3364575"/>
          </a:xfrm>
          <a:prstGeom prst="rect">
            <a:avLst/>
          </a:prstGeom>
          <a:noFill/>
          <a:ln>
            <a:noFill/>
          </a:ln>
        </p:spPr>
      </p:pic>
      <p:sp>
        <p:nvSpPr>
          <p:cNvPr id="103" name="Shape 103"/>
          <p:cNvSpPr txBox="1"/>
          <p:nvPr/>
        </p:nvSpPr>
        <p:spPr>
          <a:xfrm>
            <a:off x="366525" y="2033675"/>
            <a:ext cx="2763300" cy="2265300"/>
          </a:xfrm>
          <a:prstGeom prst="rect">
            <a:avLst/>
          </a:prstGeom>
          <a:noFill/>
          <a:ln>
            <a:noFill/>
          </a:ln>
        </p:spPr>
        <p:txBody>
          <a:bodyPr anchorCtr="0" anchor="t" bIns="91425" lIns="91425" rIns="91425" tIns="91425">
            <a:noAutofit/>
          </a:bodyPr>
          <a:lstStyle/>
          <a:p>
            <a:pPr lvl="0" algn="ctr">
              <a:spcBef>
                <a:spcPts val="0"/>
              </a:spcBef>
              <a:buNone/>
            </a:pPr>
            <a:r>
              <a:rPr b="1" lang="en">
                <a:solidFill>
                  <a:srgbClr val="FFFFFF"/>
                </a:solidFill>
              </a:rPr>
              <a:t>If you are serious about coding buy this book</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